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5" r:id="rId16"/>
    <p:sldId id="269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1" r:id="rId25"/>
    <p:sldId id="280" r:id="rId26"/>
    <p:sldId id="282" r:id="rId27"/>
    <p:sldId id="284" r:id="rId28"/>
    <p:sldId id="283" r:id="rId29"/>
    <p:sldId id="285" r:id="rId30"/>
    <p:sldId id="286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9ED39B-7171-438C-8591-9BC65121F99B}" v="10" dt="2025-08-26T00:57:12.3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2" autoAdjust="0"/>
    <p:restoredTop sz="94660"/>
  </p:normalViewPr>
  <p:slideViewPr>
    <p:cSldViewPr snapToGrid="0">
      <p:cViewPr varScale="1">
        <p:scale>
          <a:sx n="84" d="100"/>
          <a:sy n="84" d="100"/>
        </p:scale>
        <p:origin x="368" y="2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Jansen" userId="7c314f4cbe8da475" providerId="LiveId" clId="{769ED39B-7171-438C-8591-9BC65121F99B}"/>
    <pc:docChg chg="modSld">
      <pc:chgData name="Michael Jansen" userId="7c314f4cbe8da475" providerId="LiveId" clId="{769ED39B-7171-438C-8591-9BC65121F99B}" dt="2025-08-30T00:50:20.427" v="18" actId="790"/>
      <pc:docMkLst>
        <pc:docMk/>
      </pc:docMkLst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2227634768" sldId="256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227634768" sldId="256"/>
            <ac:spMk id="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227634768" sldId="256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227634768" sldId="256"/>
            <ac:spMk id="4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871747779" sldId="257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871747779" sldId="257"/>
            <ac:spMk id="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871747779" sldId="257"/>
            <ac:spMk id="3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3325367074" sldId="259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3325367074" sldId="259"/>
            <ac:spMk id="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3325367074" sldId="259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3325367074" sldId="259"/>
            <ac:spMk id="11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3454880714" sldId="260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3454880714" sldId="260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3454880714" sldId="260"/>
            <ac:spMk id="4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3454880714" sldId="260"/>
            <ac:spMk id="5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3454880714" sldId="260"/>
            <ac:spMk id="7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3454880714" sldId="260"/>
            <ac:spMk id="8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3454880714" sldId="260"/>
            <ac:spMk id="10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3454880714" sldId="260"/>
            <ac:spMk id="11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3454880714" sldId="260"/>
            <ac:spMk id="1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3454880714" sldId="260"/>
            <ac:spMk id="1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3454880714" sldId="260"/>
            <ac:spMk id="14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3166106333" sldId="261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3166106333" sldId="261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3166106333" sldId="261"/>
            <ac:spMk id="4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2270881504" sldId="262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270881504" sldId="262"/>
            <ac:spMk id="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270881504" sldId="262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270881504" sldId="262"/>
            <ac:spMk id="4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270881504" sldId="262"/>
            <ac:spMk id="5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270881504" sldId="262"/>
            <ac:spMk id="6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3773151354" sldId="263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3773151354" sldId="263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3773151354" sldId="263"/>
            <ac:spMk id="4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3773151354" sldId="263"/>
            <ac:spMk id="5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3773151354" sldId="263"/>
            <ac:spMk id="6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3773151354" sldId="263"/>
            <ac:spMk id="7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3773151354" sldId="263"/>
            <ac:spMk id="8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3773151354" sldId="263"/>
            <ac:spMk id="9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287817393" sldId="264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87817393" sldId="264"/>
            <ac:spMk id="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87817393" sldId="264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87817393" sldId="264"/>
            <ac:spMk id="4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87817393" sldId="264"/>
            <ac:spMk id="7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87817393" sldId="264"/>
            <ac:spMk id="8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87817393" sldId="264"/>
            <ac:spMk id="10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87817393" sldId="264"/>
            <ac:spMk id="11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87817393" sldId="264"/>
            <ac:spMk id="1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87817393" sldId="264"/>
            <ac:spMk id="15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87817393" sldId="264"/>
            <ac:spMk id="16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254791332" sldId="265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54791332" sldId="265"/>
            <ac:spMk id="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54791332" sldId="265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54791332" sldId="265"/>
            <ac:spMk id="4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54791332" sldId="265"/>
            <ac:spMk id="5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54791332" sldId="265"/>
            <ac:spMk id="6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54791332" sldId="265"/>
            <ac:spMk id="7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730150346" sldId="266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730150346" sldId="266"/>
            <ac:spMk id="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730150346" sldId="266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730150346" sldId="266"/>
            <ac:spMk id="4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730150346" sldId="266"/>
            <ac:spMk id="5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730150346" sldId="266"/>
            <ac:spMk id="8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730150346" sldId="266"/>
            <ac:spMk id="9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730150346" sldId="266"/>
            <ac:spMk id="10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730150346" sldId="266"/>
            <ac:spMk id="11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730150346" sldId="266"/>
            <ac:spMk id="12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632820232" sldId="267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632820232" sldId="267"/>
            <ac:spMk id="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632820232" sldId="267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632820232" sldId="267"/>
            <ac:spMk id="5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632820232" sldId="267"/>
            <ac:spMk id="6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632820232" sldId="267"/>
            <ac:spMk id="7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632820232" sldId="267"/>
            <ac:spMk id="8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632820232" sldId="267"/>
            <ac:spMk id="9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632820232" sldId="267"/>
            <ac:spMk id="10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632820232" sldId="267"/>
            <ac:spMk id="11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632820232" sldId="267"/>
            <ac:spMk id="12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2076835903" sldId="268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076835903" sldId="268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076835903" sldId="268"/>
            <ac:spMk id="5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076835903" sldId="268"/>
            <ac:spMk id="7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076835903" sldId="268"/>
            <ac:spMk id="8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076835903" sldId="268"/>
            <ac:spMk id="9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076835903" sldId="268"/>
            <ac:spMk id="1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076835903" sldId="268"/>
            <ac:spMk id="14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076835903" sldId="268"/>
            <ac:spMk id="19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076835903" sldId="268"/>
            <ac:spMk id="24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076835903" sldId="268"/>
            <ac:spMk id="26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2035237643" sldId="269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035237643" sldId="269"/>
            <ac:spMk id="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035237643" sldId="269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035237643" sldId="269"/>
            <ac:spMk id="4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035237643" sldId="269"/>
            <ac:spMk id="5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035237643" sldId="269"/>
            <ac:spMk id="7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035237643" sldId="269"/>
            <ac:spMk id="1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035237643" sldId="269"/>
            <ac:spMk id="15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1284867136" sldId="270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284867136" sldId="270"/>
            <ac:spMk id="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284867136" sldId="270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284867136" sldId="270"/>
            <ac:spMk id="4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284867136" sldId="270"/>
            <ac:spMk id="5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284867136" sldId="270"/>
            <ac:spMk id="6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284867136" sldId="270"/>
            <ac:spMk id="7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284867136" sldId="270"/>
            <ac:spMk id="8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284867136" sldId="270"/>
            <ac:spMk id="9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284867136" sldId="270"/>
            <ac:spMk id="14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1468026764" sldId="271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468026764" sldId="271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468026764" sldId="271"/>
            <ac:spMk id="5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468026764" sldId="271"/>
            <ac:spMk id="6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468026764" sldId="271"/>
            <ac:spMk id="7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468026764" sldId="271"/>
            <ac:spMk id="9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468026764" sldId="271"/>
            <ac:spMk id="1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468026764" sldId="271"/>
            <ac:spMk id="15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468026764" sldId="271"/>
            <ac:spMk id="16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468026764" sldId="271"/>
            <ac:spMk id="17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468026764" sldId="271"/>
            <ac:spMk id="18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2793832011" sldId="272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793832011" sldId="272"/>
            <ac:spMk id="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793832011" sldId="272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793832011" sldId="272"/>
            <ac:spMk id="4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793832011" sldId="272"/>
            <ac:spMk id="5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793832011" sldId="272"/>
            <ac:spMk id="6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793832011" sldId="272"/>
            <ac:spMk id="9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793832011" sldId="272"/>
            <ac:spMk id="1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793832011" sldId="272"/>
            <ac:spMk id="1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793832011" sldId="272"/>
            <ac:spMk id="14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793832011" sldId="272"/>
            <ac:spMk id="15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2233529965" sldId="273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233529965" sldId="273"/>
            <ac:spMk id="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233529965" sldId="273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233529965" sldId="273"/>
            <ac:spMk id="4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233529965" sldId="273"/>
            <ac:spMk id="5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233529965" sldId="273"/>
            <ac:spMk id="6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233529965" sldId="273"/>
            <ac:spMk id="7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233529965" sldId="273"/>
            <ac:spMk id="8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233529965" sldId="273"/>
            <ac:spMk id="9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1996843859" sldId="274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996843859" sldId="274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996843859" sldId="274"/>
            <ac:spMk id="4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996843859" sldId="274"/>
            <ac:spMk id="5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996843859" sldId="274"/>
            <ac:spMk id="6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996843859" sldId="274"/>
            <ac:spMk id="7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996843859" sldId="274"/>
            <ac:spMk id="8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996843859" sldId="274"/>
            <ac:spMk id="26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1968526713" sldId="275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968526713" sldId="275"/>
            <ac:spMk id="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968526713" sldId="275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968526713" sldId="275"/>
            <ac:spMk id="4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968526713" sldId="275"/>
            <ac:spMk id="5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968526713" sldId="275"/>
            <ac:spMk id="7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968526713" sldId="275"/>
            <ac:spMk id="1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968526713" sldId="275"/>
            <ac:spMk id="14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968526713" sldId="275"/>
            <ac:spMk id="17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968526713" sldId="275"/>
            <ac:spMk id="18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968526713" sldId="275"/>
            <ac:spMk id="19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590263256" sldId="276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590263256" sldId="276"/>
            <ac:spMk id="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590263256" sldId="276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590263256" sldId="276"/>
            <ac:spMk id="4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2356666089" sldId="277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356666089" sldId="277"/>
            <ac:spMk id="4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1511265691" sldId="278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511265691" sldId="278"/>
            <ac:spMk id="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511265691" sldId="278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511265691" sldId="278"/>
            <ac:spMk id="4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2728307446" sldId="279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728307446" sldId="279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728307446" sldId="279"/>
            <ac:spMk id="4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728307446" sldId="279"/>
            <ac:spMk id="5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728307446" sldId="279"/>
            <ac:spMk id="7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728307446" sldId="279"/>
            <ac:spMk id="8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728307446" sldId="279"/>
            <ac:spMk id="10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728307446" sldId="279"/>
            <ac:spMk id="11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728307446" sldId="279"/>
            <ac:spMk id="13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1757289387" sldId="280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757289387" sldId="280"/>
            <ac:spMk id="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757289387" sldId="280"/>
            <ac:spMk id="3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748492220" sldId="281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748492220" sldId="281"/>
            <ac:spMk id="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748492220" sldId="281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748492220" sldId="281"/>
            <ac:spMk id="4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748492220" sldId="281"/>
            <ac:spMk id="5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748492220" sldId="281"/>
            <ac:spMk id="6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748492220" sldId="281"/>
            <ac:spMk id="7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1926862516" sldId="282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926862516" sldId="282"/>
            <ac:spMk id="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926862516" sldId="282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926862516" sldId="282"/>
            <ac:spMk id="4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1926862516" sldId="282"/>
            <ac:spMk id="5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661606633" sldId="283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661606633" sldId="283"/>
            <ac:spMk id="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661606633" sldId="283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661606633" sldId="283"/>
            <ac:spMk id="4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661606633" sldId="283"/>
            <ac:spMk id="5" creationId="{00000000-0000-0000-0000-000000000000}"/>
          </ac:spMkLst>
        </pc:sp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2084706417" sldId="284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084706417" sldId="284"/>
            <ac:spMk id="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084706417" sldId="284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084706417" sldId="284"/>
            <ac:spMk id="4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084706417" sldId="284"/>
            <ac:spMk id="5" creationId="{00000000-0000-0000-0000-000000000000}"/>
          </ac:spMkLst>
        </pc:spChg>
      </pc:sldChg>
      <pc:sldChg chg="modSp mod modAnim">
        <pc:chgData name="Michael Jansen" userId="7c314f4cbe8da475" providerId="LiveId" clId="{769ED39B-7171-438C-8591-9BC65121F99B}" dt="2025-08-30T00:50:20.427" v="18" actId="790"/>
        <pc:sldMkLst>
          <pc:docMk/>
          <pc:sldMk cId="2911490125" sldId="285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911490125" sldId="285"/>
            <ac:spMk id="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911490125" sldId="285"/>
            <ac:spMk id="3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911490125" sldId="285"/>
            <ac:spMk id="4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911490125" sldId="285"/>
            <ac:spMk id="8" creationId="{0711337A-E1E4-C7CA-5351-C9200DEC5853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911490125" sldId="285"/>
            <ac:spMk id="10" creationId="{5B42BB24-4CE0-B7AC-E583-48D3D035BCDF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911490125" sldId="285"/>
            <ac:spMk id="11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911490125" sldId="285"/>
            <ac:spMk id="12" creationId="{00000000-0000-0000-0000-000000000000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911490125" sldId="285"/>
            <ac:spMk id="13" creationId="{00000000-0000-0000-0000-000000000000}"/>
          </ac:spMkLst>
        </pc:spChg>
        <pc:cxnChg chg="mod">
          <ac:chgData name="Michael Jansen" userId="7c314f4cbe8da475" providerId="LiveId" clId="{769ED39B-7171-438C-8591-9BC65121F99B}" dt="2025-08-26T00:57:08.839" v="14" actId="1076"/>
          <ac:cxnSpMkLst>
            <pc:docMk/>
            <pc:sldMk cId="2911490125" sldId="285"/>
            <ac:cxnSpMk id="15" creationId="{854E65D9-D7A9-9521-B083-5DB381760D63}"/>
          </ac:cxnSpMkLst>
        </pc:cxnChg>
        <pc:cxnChg chg="mod">
          <ac:chgData name="Michael Jansen" userId="7c314f4cbe8da475" providerId="LiveId" clId="{769ED39B-7171-438C-8591-9BC65121F99B}" dt="2025-08-26T00:56:57.692" v="11" actId="14100"/>
          <ac:cxnSpMkLst>
            <pc:docMk/>
            <pc:sldMk cId="2911490125" sldId="285"/>
            <ac:cxnSpMk id="16" creationId="{08F4E402-E694-3ADF-B2AA-DEC8E0D981AD}"/>
          </ac:cxnSpMkLst>
        </pc:cxnChg>
      </pc:sldChg>
      <pc:sldChg chg="modSp mod">
        <pc:chgData name="Michael Jansen" userId="7c314f4cbe8da475" providerId="LiveId" clId="{769ED39B-7171-438C-8591-9BC65121F99B}" dt="2025-08-30T00:50:20.427" v="18" actId="790"/>
        <pc:sldMkLst>
          <pc:docMk/>
          <pc:sldMk cId="2890580227" sldId="286"/>
        </pc:sldMkLst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890580227" sldId="286"/>
            <ac:spMk id="3" creationId="{8EB89827-222D-B170-D5D3-69DC0AA391B4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890580227" sldId="286"/>
            <ac:spMk id="4" creationId="{26746AB0-CAA3-9710-EE5C-C49B8F29E3CD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890580227" sldId="286"/>
            <ac:spMk id="5" creationId="{AEA4A820-F5D4-5DAB-24A9-07B1804D19FC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890580227" sldId="286"/>
            <ac:spMk id="6" creationId="{847118C6-790A-6ECA-E799-F864BC5DDFEC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890580227" sldId="286"/>
            <ac:spMk id="8" creationId="{8AC80536-A677-021D-85C9-AFCF03E43EA5}"/>
          </ac:spMkLst>
        </pc:spChg>
        <pc:spChg chg="mod">
          <ac:chgData name="Michael Jansen" userId="7c314f4cbe8da475" providerId="LiveId" clId="{769ED39B-7171-438C-8591-9BC65121F99B}" dt="2025-08-30T00:50:20.427" v="18" actId="790"/>
          <ac:spMkLst>
            <pc:docMk/>
            <pc:sldMk cId="2890580227" sldId="286"/>
            <ac:spMk id="9" creationId="{63C4C7FE-19D9-AA8A-BD83-C876B6DDFD20}"/>
          </ac:spMkLst>
        </pc:spChg>
      </pc:sldChg>
    </pc:docChg>
  </pc:docChgLst>
  <pc:docChgLst>
    <pc:chgData name="Michael Jansen" userId="7c314f4cbe8da475" providerId="LiveId" clId="{BB1949C1-981E-44A9-8476-770DA2CD41F1}"/>
    <pc:docChg chg="undo custSel addSld modSld sldOrd">
      <pc:chgData name="Michael Jansen" userId="7c314f4cbe8da475" providerId="LiveId" clId="{BB1949C1-981E-44A9-8476-770DA2CD41F1}" dt="2024-07-02T23:26:19.491" v="567"/>
      <pc:docMkLst>
        <pc:docMk/>
      </pc:docMkLst>
      <pc:sldChg chg="modSp mod">
        <pc:chgData name="Michael Jansen" userId="7c314f4cbe8da475" providerId="LiveId" clId="{BB1949C1-981E-44A9-8476-770DA2CD41F1}" dt="2024-06-21T20:56:55.351" v="1" actId="2085"/>
        <pc:sldMkLst>
          <pc:docMk/>
          <pc:sldMk cId="2270881504" sldId="262"/>
        </pc:sldMkLst>
      </pc:sldChg>
      <pc:sldChg chg="ord">
        <pc:chgData name="Michael Jansen" userId="7c314f4cbe8da475" providerId="LiveId" clId="{BB1949C1-981E-44A9-8476-770DA2CD41F1}" dt="2024-06-22T00:21:45.526" v="3"/>
        <pc:sldMkLst>
          <pc:docMk/>
          <pc:sldMk cId="287817393" sldId="264"/>
        </pc:sldMkLst>
      </pc:sldChg>
      <pc:sldChg chg="modSp mod">
        <pc:chgData name="Michael Jansen" userId="7c314f4cbe8da475" providerId="LiveId" clId="{BB1949C1-981E-44A9-8476-770DA2CD41F1}" dt="2024-06-25T23:28:40.697" v="140" actId="207"/>
        <pc:sldMkLst>
          <pc:docMk/>
          <pc:sldMk cId="632820232" sldId="267"/>
        </pc:sldMkLst>
      </pc:sldChg>
      <pc:sldChg chg="modSp">
        <pc:chgData name="Michael Jansen" userId="7c314f4cbe8da475" providerId="LiveId" clId="{BB1949C1-981E-44A9-8476-770DA2CD41F1}" dt="2024-06-25T23:29:19.631" v="146" actId="207"/>
        <pc:sldMkLst>
          <pc:docMk/>
          <pc:sldMk cId="2076835903" sldId="268"/>
        </pc:sldMkLst>
      </pc:sldChg>
      <pc:sldChg chg="addSp delSp modSp mod delAnim modAnim">
        <pc:chgData name="Michael Jansen" userId="7c314f4cbe8da475" providerId="LiveId" clId="{BB1949C1-981E-44A9-8476-770DA2CD41F1}" dt="2024-07-02T22:49:01.981" v="412" actId="1076"/>
        <pc:sldMkLst>
          <pc:docMk/>
          <pc:sldMk cId="2911490125" sldId="285"/>
        </pc:sldMkLst>
      </pc:sldChg>
      <pc:sldChg chg="addSp delSp modSp new mod delAnim modAnim">
        <pc:chgData name="Michael Jansen" userId="7c314f4cbe8da475" providerId="LiveId" clId="{BB1949C1-981E-44A9-8476-770DA2CD41F1}" dt="2024-07-02T23:26:19.491" v="567"/>
        <pc:sldMkLst>
          <pc:docMk/>
          <pc:sldMk cId="2890580227" sldId="286"/>
        </pc:sldMkLst>
      </pc:sldChg>
    </pc:docChg>
  </pc:docChgLst>
  <pc:docChgLst>
    <pc:chgData name="Michael Jansen" userId="7c314f4cbe8da475" providerId="LiveId" clId="{FBFA9C5D-EF2E-41F3-9F07-1152EF16F6C7}"/>
    <pc:docChg chg="modSld">
      <pc:chgData name="Michael Jansen" userId="7c314f4cbe8da475" providerId="LiveId" clId="{FBFA9C5D-EF2E-41F3-9F07-1152EF16F6C7}" dt="2023-09-27T12:00:27.271" v="38" actId="20577"/>
      <pc:docMkLst>
        <pc:docMk/>
      </pc:docMkLst>
      <pc:sldChg chg="modSp">
        <pc:chgData name="Michael Jansen" userId="7c314f4cbe8da475" providerId="LiveId" clId="{FBFA9C5D-EF2E-41F3-9F07-1152EF16F6C7}" dt="2023-09-27T12:00:22.493" v="37" actId="20577"/>
        <pc:sldMkLst>
          <pc:docMk/>
          <pc:sldMk cId="590263256" sldId="276"/>
        </pc:sldMkLst>
      </pc:sldChg>
      <pc:sldChg chg="modSp">
        <pc:chgData name="Michael Jansen" userId="7c314f4cbe8da475" providerId="LiveId" clId="{FBFA9C5D-EF2E-41F3-9F07-1152EF16F6C7}" dt="2023-09-27T12:00:27.271" v="38" actId="20577"/>
        <pc:sldMkLst>
          <pc:docMk/>
          <pc:sldMk cId="2356666089" sldId="277"/>
        </pc:sldMkLst>
      </pc:sldChg>
    </pc:docChg>
  </pc:docChgLst>
  <pc:docChgLst>
    <pc:chgData name="Michael Jansen" userId="7c314f4cbe8da475" providerId="LiveId" clId="{D5D52EF0-573A-4C53-B481-A5B144AE73CB}"/>
    <pc:docChg chg="modSld">
      <pc:chgData name="Michael Jansen" userId="7c314f4cbe8da475" providerId="LiveId" clId="{D5D52EF0-573A-4C53-B481-A5B144AE73CB}" dt="2025-09-08T14:45:45.167" v="1" actId="1076"/>
      <pc:docMkLst>
        <pc:docMk/>
      </pc:docMkLst>
      <pc:sldChg chg="modSp mod">
        <pc:chgData name="Michael Jansen" userId="7c314f4cbe8da475" providerId="LiveId" clId="{D5D52EF0-573A-4C53-B481-A5B144AE73CB}" dt="2025-09-08T14:45:45.167" v="1" actId="1076"/>
        <pc:sldMkLst>
          <pc:docMk/>
          <pc:sldMk cId="3773151354" sldId="263"/>
        </pc:sldMkLst>
        <pc:spChg chg="mod">
          <ac:chgData name="Michael Jansen" userId="7c314f4cbe8da475" providerId="LiveId" clId="{D5D52EF0-573A-4C53-B481-A5B144AE73CB}" dt="2025-09-08T14:45:45.167" v="1" actId="1076"/>
          <ac:spMkLst>
            <pc:docMk/>
            <pc:sldMk cId="3773151354" sldId="263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58F8-2117-4A7B-8D53-E3B17B14E07B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B89-EE7D-4194-8809-4D6E7850BF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9393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58F8-2117-4A7B-8D53-E3B17B14E07B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B89-EE7D-4194-8809-4D6E7850BF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0593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58F8-2117-4A7B-8D53-E3B17B14E07B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B89-EE7D-4194-8809-4D6E7850BF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3171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58F8-2117-4A7B-8D53-E3B17B14E07B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B89-EE7D-4194-8809-4D6E7850BF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2875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58F8-2117-4A7B-8D53-E3B17B14E07B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B89-EE7D-4194-8809-4D6E7850BF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2611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58F8-2117-4A7B-8D53-E3B17B14E07B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B89-EE7D-4194-8809-4D6E7850BF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4780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58F8-2117-4A7B-8D53-E3B17B14E07B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B89-EE7D-4194-8809-4D6E7850BF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9438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58F8-2117-4A7B-8D53-E3B17B14E07B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B89-EE7D-4194-8809-4D6E7850BF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6512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58F8-2117-4A7B-8D53-E3B17B14E07B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B89-EE7D-4194-8809-4D6E7850BF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5889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58F8-2117-4A7B-8D53-E3B17B14E07B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B89-EE7D-4194-8809-4D6E7850BF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7639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58F8-2117-4A7B-8D53-E3B17B14E07B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B89-EE7D-4194-8809-4D6E7850BF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0402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058F8-2117-4A7B-8D53-E3B17B14E07B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1DB89-EE7D-4194-8809-4D6E7850BFF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33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noProof="0" dirty="0">
                <a:solidFill>
                  <a:srgbClr val="002060"/>
                </a:solidFill>
              </a:rPr>
              <a:t>How to Balance </a:t>
            </a:r>
            <a:br>
              <a:rPr lang="en-CA" noProof="0" dirty="0">
                <a:solidFill>
                  <a:srgbClr val="002060"/>
                </a:solidFill>
              </a:rPr>
            </a:br>
            <a:r>
              <a:rPr lang="en-CA" noProof="0" dirty="0">
                <a:solidFill>
                  <a:srgbClr val="002060"/>
                </a:solidFill>
              </a:rPr>
              <a:t>Redox Equations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392526"/>
          </a:xfrm>
        </p:spPr>
        <p:txBody>
          <a:bodyPr/>
          <a:lstStyle/>
          <a:p>
            <a:r>
              <a:rPr lang="en-CA" noProof="0" dirty="0">
                <a:solidFill>
                  <a:srgbClr val="00B050"/>
                </a:solidFill>
              </a:rPr>
              <a:t>For example </a:t>
            </a:r>
            <a:r>
              <a:rPr lang="en-CA" noProof="0" dirty="0">
                <a:solidFill>
                  <a:srgbClr val="00B050"/>
                </a:solidFill>
                <a:sym typeface="Wingdings" panose="05000000000000000000" pitchFamily="2" charset="2"/>
              </a:rPr>
              <a:t> </a:t>
            </a:r>
            <a:r>
              <a:rPr lang="en-CA" noProof="0" dirty="0">
                <a:solidFill>
                  <a:srgbClr val="00B050"/>
                </a:solidFill>
              </a:rPr>
              <a:t>From the redox micro-titration we did:</a:t>
            </a:r>
          </a:p>
          <a:p>
            <a:endParaRPr lang="en-CA" noProof="0" dirty="0"/>
          </a:p>
          <a:p>
            <a:r>
              <a:rPr lang="en-CA" noProof="0" dirty="0"/>
              <a:t>  </a:t>
            </a:r>
            <a:r>
              <a:rPr lang="en-CA" noProof="0" dirty="0">
                <a:solidFill>
                  <a:srgbClr val="0070C0"/>
                </a:solidFill>
              </a:rPr>
              <a:t>Fe</a:t>
            </a:r>
            <a:r>
              <a:rPr lang="en-CA" b="1" baseline="30000" noProof="0" dirty="0">
                <a:solidFill>
                  <a:srgbClr val="0070C0"/>
                </a:solidFill>
              </a:rPr>
              <a:t>2+</a:t>
            </a:r>
            <a:r>
              <a:rPr lang="en-CA" noProof="0" dirty="0">
                <a:solidFill>
                  <a:srgbClr val="0070C0"/>
                </a:solidFill>
              </a:rPr>
              <a:t>(</a:t>
            </a:r>
            <a:r>
              <a:rPr lang="en-CA" noProof="0" dirty="0" err="1">
                <a:solidFill>
                  <a:srgbClr val="0070C0"/>
                </a:solidFill>
              </a:rPr>
              <a:t>aq</a:t>
            </a:r>
            <a:r>
              <a:rPr lang="en-CA" noProof="0" dirty="0">
                <a:solidFill>
                  <a:srgbClr val="0070C0"/>
                </a:solidFill>
              </a:rPr>
              <a:t>)  +  MnO</a:t>
            </a:r>
            <a:r>
              <a:rPr lang="en-CA" baseline="-25000" noProof="0" dirty="0">
                <a:solidFill>
                  <a:srgbClr val="0070C0"/>
                </a:solidFill>
              </a:rPr>
              <a:t>4</a:t>
            </a:r>
            <a:r>
              <a:rPr lang="en-CA" b="1" baseline="30000" noProof="0" dirty="0">
                <a:solidFill>
                  <a:srgbClr val="0070C0"/>
                </a:solidFill>
              </a:rPr>
              <a:t>-</a:t>
            </a:r>
            <a:r>
              <a:rPr lang="en-CA" noProof="0" dirty="0">
                <a:solidFill>
                  <a:srgbClr val="0070C0"/>
                </a:solidFill>
              </a:rPr>
              <a:t>(</a:t>
            </a:r>
            <a:r>
              <a:rPr lang="en-CA" noProof="0" dirty="0" err="1">
                <a:solidFill>
                  <a:srgbClr val="0070C0"/>
                </a:solidFill>
              </a:rPr>
              <a:t>aq</a:t>
            </a:r>
            <a:r>
              <a:rPr lang="en-CA" noProof="0" dirty="0">
                <a:solidFill>
                  <a:srgbClr val="0070C0"/>
                </a:solidFill>
              </a:rPr>
              <a:t>)  </a:t>
            </a:r>
            <a:r>
              <a:rPr lang="en-CA" noProof="0" dirty="0">
                <a:solidFill>
                  <a:srgbClr val="0070C0"/>
                </a:solidFill>
                <a:sym typeface="Wingdings" panose="05000000000000000000" pitchFamily="2" charset="2"/>
              </a:rPr>
              <a:t>  Fe</a:t>
            </a:r>
            <a:r>
              <a:rPr lang="en-CA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3+</a:t>
            </a:r>
            <a:r>
              <a:rPr lang="en-CA" noProof="0" dirty="0">
                <a:solidFill>
                  <a:srgbClr val="0070C0"/>
                </a:solidFill>
                <a:sym typeface="Wingdings" panose="05000000000000000000" pitchFamily="2" charset="2"/>
              </a:rPr>
              <a:t>(</a:t>
            </a:r>
            <a:r>
              <a:rPr lang="en-CA" noProof="0" dirty="0" err="1">
                <a:solidFill>
                  <a:srgbClr val="0070C0"/>
                </a:solidFill>
                <a:sym typeface="Wingdings" panose="05000000000000000000" pitchFamily="2" charset="2"/>
              </a:rPr>
              <a:t>aq</a:t>
            </a:r>
            <a:r>
              <a:rPr lang="en-CA" noProof="0" dirty="0">
                <a:solidFill>
                  <a:srgbClr val="0070C0"/>
                </a:solidFill>
                <a:sym typeface="Wingdings" panose="05000000000000000000" pitchFamily="2" charset="2"/>
              </a:rPr>
              <a:t>)  +  Mn</a:t>
            </a:r>
            <a:r>
              <a:rPr lang="en-CA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2+</a:t>
            </a:r>
            <a:r>
              <a:rPr lang="en-CA" noProof="0" dirty="0">
                <a:solidFill>
                  <a:srgbClr val="0070C0"/>
                </a:solidFill>
                <a:sym typeface="Wingdings" panose="05000000000000000000" pitchFamily="2" charset="2"/>
              </a:rPr>
              <a:t>(</a:t>
            </a:r>
            <a:r>
              <a:rPr lang="en-CA" noProof="0" dirty="0" err="1">
                <a:solidFill>
                  <a:srgbClr val="0070C0"/>
                </a:solidFill>
                <a:sym typeface="Wingdings" panose="05000000000000000000" pitchFamily="2" charset="2"/>
              </a:rPr>
              <a:t>aq</a:t>
            </a:r>
            <a:r>
              <a:rPr lang="en-CA" noProof="0" dirty="0">
                <a:solidFill>
                  <a:srgbClr val="0070C0"/>
                </a:solidFill>
                <a:sym typeface="Wingdings" panose="05000000000000000000" pitchFamily="2" charset="2"/>
              </a:rPr>
              <a:t>)</a:t>
            </a:r>
            <a:endParaRPr lang="en-CA" noProof="0" dirty="0">
              <a:solidFill>
                <a:srgbClr val="0070C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34000" y="4094018"/>
            <a:ext cx="1898073" cy="3532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in acidic solution</a:t>
            </a:r>
          </a:p>
        </p:txBody>
      </p:sp>
    </p:spTree>
    <p:extLst>
      <p:ext uri="{BB962C8B-B14F-4D97-AF65-F5344CB8AC3E}">
        <p14:creationId xmlns:p14="http://schemas.microsoft.com/office/powerpoint/2010/main" val="2227634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6527"/>
            <a:ext cx="10515600" cy="6090062"/>
          </a:xfrm>
        </p:spPr>
        <p:txBody>
          <a:bodyPr/>
          <a:lstStyle/>
          <a:p>
            <a:pPr marL="0" indent="0">
              <a:buNone/>
            </a:pPr>
            <a:r>
              <a:rPr lang="en-CA" sz="4000" noProof="0" dirty="0"/>
              <a:t>1 HOH + S</a:t>
            </a:r>
            <a:r>
              <a:rPr lang="en-CA" sz="4000" baseline="-25000" noProof="0" dirty="0"/>
              <a:t>2</a:t>
            </a:r>
            <a:r>
              <a:rPr lang="en-CA" sz="4000" noProof="0" dirty="0"/>
              <a:t>O</a:t>
            </a:r>
            <a:r>
              <a:rPr lang="en-CA" sz="4000" baseline="-25000" noProof="0" dirty="0"/>
              <a:t>3</a:t>
            </a:r>
            <a:r>
              <a:rPr lang="en-CA" sz="4000" baseline="30000" noProof="0" dirty="0"/>
              <a:t>2–</a:t>
            </a:r>
            <a:r>
              <a:rPr lang="en-CA" sz="4000" noProof="0" dirty="0"/>
              <a:t>  +  </a:t>
            </a:r>
            <a:r>
              <a:rPr lang="en-CA" sz="4000" noProof="0" dirty="0">
                <a:solidFill>
                  <a:schemeClr val="accent6">
                    <a:lumMod val="50000"/>
                  </a:schemeClr>
                </a:solidFill>
              </a:rPr>
              <a:t>4</a:t>
            </a:r>
            <a:r>
              <a:rPr lang="en-CA" sz="4000" noProof="0" dirty="0"/>
              <a:t> </a:t>
            </a:r>
            <a:r>
              <a:rPr lang="en-CA" sz="4000" noProof="0" dirty="0" err="1"/>
              <a:t>OCl</a:t>
            </a:r>
            <a:r>
              <a:rPr lang="en-CA" sz="4000" baseline="30000" noProof="0" dirty="0"/>
              <a:t>–</a:t>
            </a:r>
            <a:r>
              <a:rPr lang="en-CA" sz="4000" noProof="0" dirty="0"/>
              <a:t> </a:t>
            </a:r>
            <a:r>
              <a:rPr lang="en-CA" sz="4000" noProof="0" dirty="0">
                <a:sym typeface="Wingdings" panose="05000000000000000000" pitchFamily="2" charset="2"/>
              </a:rPr>
              <a:t></a:t>
            </a:r>
            <a:r>
              <a:rPr lang="en-CA" sz="4000" noProof="0" dirty="0"/>
              <a:t> </a:t>
            </a:r>
            <a:r>
              <a:rPr lang="en-CA" sz="4000" noProof="0" dirty="0">
                <a:solidFill>
                  <a:srgbClr val="0070C0"/>
                </a:solidFill>
              </a:rPr>
              <a:t>2</a:t>
            </a:r>
            <a:r>
              <a:rPr lang="en-CA" sz="4000" noProof="0" dirty="0"/>
              <a:t> SO</a:t>
            </a:r>
            <a:r>
              <a:rPr lang="en-CA" sz="4000" baseline="-25000" noProof="0" dirty="0"/>
              <a:t>4</a:t>
            </a:r>
            <a:r>
              <a:rPr lang="en-CA" sz="4000" baseline="30000" noProof="0" dirty="0"/>
              <a:t>2–</a:t>
            </a:r>
            <a:r>
              <a:rPr lang="en-CA" sz="4000" noProof="0" dirty="0"/>
              <a:t> + </a:t>
            </a:r>
            <a:r>
              <a:rPr lang="en-CA" sz="4000" noProof="0" dirty="0">
                <a:solidFill>
                  <a:schemeClr val="accent6">
                    <a:lumMod val="50000"/>
                  </a:schemeClr>
                </a:solidFill>
              </a:rPr>
              <a:t>4</a:t>
            </a:r>
            <a:r>
              <a:rPr lang="en-CA" sz="4000" noProof="0" dirty="0"/>
              <a:t> Cl</a:t>
            </a:r>
            <a:r>
              <a:rPr lang="en-CA" sz="4000" baseline="30000" noProof="0" dirty="0"/>
              <a:t>– </a:t>
            </a:r>
            <a:r>
              <a:rPr lang="en-CA" sz="4000" noProof="0" dirty="0"/>
              <a:t>+ </a:t>
            </a:r>
            <a:r>
              <a:rPr lang="en-CA" sz="4000" noProof="0" dirty="0">
                <a:solidFill>
                  <a:schemeClr val="accent2">
                    <a:lumMod val="75000"/>
                  </a:schemeClr>
                </a:solidFill>
              </a:rPr>
              <a:t>2 H</a:t>
            </a:r>
            <a:r>
              <a:rPr lang="en-CA" sz="4000" baseline="30000" noProof="0" dirty="0">
                <a:solidFill>
                  <a:schemeClr val="accent2">
                    <a:lumMod val="75000"/>
                  </a:schemeClr>
                </a:solidFill>
              </a:rPr>
              <a:t>+</a:t>
            </a:r>
            <a:endParaRPr lang="en-CA" sz="4000" noProof="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CA" noProof="0" dirty="0"/>
          </a:p>
          <a:p>
            <a:pPr marL="0" indent="0">
              <a:buNone/>
            </a:pPr>
            <a:endParaRPr lang="en-CA" noProof="0" dirty="0"/>
          </a:p>
          <a:p>
            <a:pPr marL="0" indent="0">
              <a:buNone/>
            </a:pPr>
            <a:endParaRPr lang="en-CA" noProof="0" dirty="0"/>
          </a:p>
          <a:p>
            <a:pPr marL="0" indent="0">
              <a:buNone/>
            </a:pPr>
            <a:endParaRPr lang="en-CA" noProof="0" dirty="0"/>
          </a:p>
          <a:p>
            <a:pPr marL="0" indent="0">
              <a:buNone/>
            </a:pPr>
            <a:r>
              <a:rPr lang="en-CA" noProof="0" dirty="0">
                <a:solidFill>
                  <a:srgbClr val="00B050"/>
                </a:solidFill>
              </a:rPr>
              <a:t>and so:</a:t>
            </a:r>
          </a:p>
          <a:p>
            <a:pPr marL="0" indent="0">
              <a:buNone/>
            </a:pPr>
            <a:r>
              <a:rPr lang="en-CA" sz="3200" noProof="0" dirty="0">
                <a:solidFill>
                  <a:srgbClr val="00B050"/>
                </a:solidFill>
              </a:rPr>
              <a:t>2 OH</a:t>
            </a:r>
            <a:r>
              <a:rPr lang="en-CA" sz="3200" b="1" baseline="30000" noProof="0" dirty="0">
                <a:solidFill>
                  <a:srgbClr val="00B050"/>
                </a:solidFill>
              </a:rPr>
              <a:t>-</a:t>
            </a:r>
            <a:r>
              <a:rPr lang="en-CA" sz="3200" noProof="0" dirty="0">
                <a:solidFill>
                  <a:srgbClr val="00B050"/>
                </a:solidFill>
              </a:rPr>
              <a:t>  +  1 HOH + S</a:t>
            </a:r>
            <a:r>
              <a:rPr lang="en-CA" sz="3200" baseline="-25000" noProof="0" dirty="0">
                <a:solidFill>
                  <a:srgbClr val="00B050"/>
                </a:solidFill>
              </a:rPr>
              <a:t>2</a:t>
            </a:r>
            <a:r>
              <a:rPr lang="en-CA" sz="3200" noProof="0" dirty="0">
                <a:solidFill>
                  <a:srgbClr val="00B050"/>
                </a:solidFill>
              </a:rPr>
              <a:t>O</a:t>
            </a:r>
            <a:r>
              <a:rPr lang="en-CA" sz="3200" baseline="-25000" noProof="0" dirty="0">
                <a:solidFill>
                  <a:srgbClr val="00B050"/>
                </a:solidFill>
              </a:rPr>
              <a:t>3</a:t>
            </a:r>
            <a:r>
              <a:rPr lang="en-CA" sz="3200" baseline="30000" noProof="0" dirty="0">
                <a:solidFill>
                  <a:srgbClr val="00B050"/>
                </a:solidFill>
              </a:rPr>
              <a:t>2–</a:t>
            </a:r>
            <a:r>
              <a:rPr lang="en-CA" sz="3200" noProof="0" dirty="0">
                <a:solidFill>
                  <a:srgbClr val="00B050"/>
                </a:solidFill>
              </a:rPr>
              <a:t>  +  4 </a:t>
            </a:r>
            <a:r>
              <a:rPr lang="en-CA" sz="3200" noProof="0" dirty="0" err="1">
                <a:solidFill>
                  <a:srgbClr val="00B050"/>
                </a:solidFill>
              </a:rPr>
              <a:t>OCl</a:t>
            </a:r>
            <a:r>
              <a:rPr lang="en-CA" sz="3200" baseline="30000" noProof="0" dirty="0">
                <a:solidFill>
                  <a:srgbClr val="00B050"/>
                </a:solidFill>
              </a:rPr>
              <a:t>–</a:t>
            </a:r>
            <a:r>
              <a:rPr lang="en-CA" sz="3200" noProof="0" dirty="0">
                <a:solidFill>
                  <a:srgbClr val="00B050"/>
                </a:solidFill>
              </a:rPr>
              <a:t> </a:t>
            </a:r>
            <a:r>
              <a:rPr lang="en-CA" sz="3200" noProof="0" dirty="0">
                <a:solidFill>
                  <a:srgbClr val="00B050"/>
                </a:solidFill>
                <a:sym typeface="Wingdings" panose="05000000000000000000" pitchFamily="2" charset="2"/>
              </a:rPr>
              <a:t></a:t>
            </a:r>
            <a:r>
              <a:rPr lang="en-CA" sz="3200" noProof="0" dirty="0">
                <a:solidFill>
                  <a:srgbClr val="00B050"/>
                </a:solidFill>
              </a:rPr>
              <a:t> 2 SO</a:t>
            </a:r>
            <a:r>
              <a:rPr lang="en-CA" sz="3200" baseline="-25000" noProof="0" dirty="0">
                <a:solidFill>
                  <a:srgbClr val="00B050"/>
                </a:solidFill>
              </a:rPr>
              <a:t>4</a:t>
            </a:r>
            <a:r>
              <a:rPr lang="en-CA" sz="3200" baseline="30000" noProof="0" dirty="0">
                <a:solidFill>
                  <a:srgbClr val="00B050"/>
                </a:solidFill>
              </a:rPr>
              <a:t>2–</a:t>
            </a:r>
            <a:r>
              <a:rPr lang="en-CA" sz="3200" noProof="0" dirty="0">
                <a:solidFill>
                  <a:srgbClr val="00B050"/>
                </a:solidFill>
              </a:rPr>
              <a:t> + 4 Cl</a:t>
            </a:r>
            <a:r>
              <a:rPr lang="en-CA" sz="3200" baseline="30000" noProof="0" dirty="0">
                <a:solidFill>
                  <a:srgbClr val="00B050"/>
                </a:solidFill>
              </a:rPr>
              <a:t>– </a:t>
            </a:r>
            <a:r>
              <a:rPr lang="en-CA" sz="3200" noProof="0" dirty="0">
                <a:solidFill>
                  <a:srgbClr val="00B050"/>
                </a:solidFill>
              </a:rPr>
              <a:t>+ 2 HOH</a:t>
            </a:r>
          </a:p>
          <a:p>
            <a:pPr marL="0" indent="0">
              <a:buNone/>
            </a:pPr>
            <a:r>
              <a:rPr lang="en-CA" sz="3200" noProof="0" dirty="0">
                <a:solidFill>
                  <a:srgbClr val="002060"/>
                </a:solidFill>
              </a:rPr>
              <a:t>remove 1 HOH from each side to give:</a:t>
            </a:r>
          </a:p>
          <a:p>
            <a:pPr marL="0" indent="0">
              <a:buNone/>
            </a:pPr>
            <a:r>
              <a:rPr lang="en-CA" sz="3200" noProof="0" dirty="0">
                <a:solidFill>
                  <a:srgbClr val="002060"/>
                </a:solidFill>
              </a:rPr>
              <a:t>2 OH</a:t>
            </a:r>
            <a:r>
              <a:rPr lang="en-CA" sz="3200" b="1" baseline="30000" noProof="0" dirty="0">
                <a:solidFill>
                  <a:srgbClr val="002060"/>
                </a:solidFill>
              </a:rPr>
              <a:t>-</a:t>
            </a:r>
            <a:r>
              <a:rPr lang="en-CA" sz="3200" noProof="0" dirty="0">
                <a:solidFill>
                  <a:srgbClr val="002060"/>
                </a:solidFill>
              </a:rPr>
              <a:t>  + S</a:t>
            </a:r>
            <a:r>
              <a:rPr lang="en-CA" sz="3200" baseline="-25000" noProof="0" dirty="0">
                <a:solidFill>
                  <a:srgbClr val="002060"/>
                </a:solidFill>
              </a:rPr>
              <a:t>2</a:t>
            </a:r>
            <a:r>
              <a:rPr lang="en-CA" sz="3200" noProof="0" dirty="0">
                <a:solidFill>
                  <a:srgbClr val="002060"/>
                </a:solidFill>
              </a:rPr>
              <a:t>O</a:t>
            </a:r>
            <a:r>
              <a:rPr lang="en-CA" sz="3200" baseline="-25000" noProof="0" dirty="0">
                <a:solidFill>
                  <a:srgbClr val="002060"/>
                </a:solidFill>
              </a:rPr>
              <a:t>3</a:t>
            </a:r>
            <a:r>
              <a:rPr lang="en-CA" sz="3200" baseline="30000" noProof="0" dirty="0">
                <a:solidFill>
                  <a:srgbClr val="002060"/>
                </a:solidFill>
              </a:rPr>
              <a:t>2–</a:t>
            </a:r>
            <a:r>
              <a:rPr lang="en-CA" sz="3200" noProof="0" dirty="0">
                <a:solidFill>
                  <a:srgbClr val="002060"/>
                </a:solidFill>
              </a:rPr>
              <a:t>  +  4 </a:t>
            </a:r>
            <a:r>
              <a:rPr lang="en-CA" sz="3200" noProof="0" dirty="0" err="1">
                <a:solidFill>
                  <a:srgbClr val="002060"/>
                </a:solidFill>
              </a:rPr>
              <a:t>OCl</a:t>
            </a:r>
            <a:r>
              <a:rPr lang="en-CA" sz="3200" baseline="30000" noProof="0" dirty="0">
                <a:solidFill>
                  <a:srgbClr val="002060"/>
                </a:solidFill>
              </a:rPr>
              <a:t>–</a:t>
            </a:r>
            <a:r>
              <a:rPr lang="en-CA" sz="3200" noProof="0" dirty="0">
                <a:solidFill>
                  <a:srgbClr val="002060"/>
                </a:solidFill>
              </a:rPr>
              <a:t> </a:t>
            </a:r>
            <a:r>
              <a:rPr lang="en-CA" sz="3200" noProof="0" dirty="0">
                <a:solidFill>
                  <a:srgbClr val="002060"/>
                </a:solidFill>
                <a:sym typeface="Wingdings" panose="05000000000000000000" pitchFamily="2" charset="2"/>
              </a:rPr>
              <a:t></a:t>
            </a:r>
            <a:r>
              <a:rPr lang="en-CA" sz="3200" noProof="0" dirty="0">
                <a:solidFill>
                  <a:srgbClr val="002060"/>
                </a:solidFill>
              </a:rPr>
              <a:t> 2 SO</a:t>
            </a:r>
            <a:r>
              <a:rPr lang="en-CA" sz="3200" baseline="-25000" noProof="0" dirty="0">
                <a:solidFill>
                  <a:srgbClr val="002060"/>
                </a:solidFill>
              </a:rPr>
              <a:t>4</a:t>
            </a:r>
            <a:r>
              <a:rPr lang="en-CA" sz="3200" baseline="30000" noProof="0" dirty="0">
                <a:solidFill>
                  <a:srgbClr val="002060"/>
                </a:solidFill>
              </a:rPr>
              <a:t>2–</a:t>
            </a:r>
            <a:r>
              <a:rPr lang="en-CA" sz="3200" noProof="0" dirty="0">
                <a:solidFill>
                  <a:srgbClr val="002060"/>
                </a:solidFill>
              </a:rPr>
              <a:t> + 4 Cl</a:t>
            </a:r>
            <a:r>
              <a:rPr lang="en-CA" sz="3200" baseline="30000" noProof="0" dirty="0">
                <a:solidFill>
                  <a:srgbClr val="002060"/>
                </a:solidFill>
              </a:rPr>
              <a:t>– </a:t>
            </a:r>
            <a:r>
              <a:rPr lang="en-CA" sz="3200" noProof="0" dirty="0">
                <a:solidFill>
                  <a:srgbClr val="002060"/>
                </a:solidFill>
              </a:rPr>
              <a:t>+ 1 HOH</a:t>
            </a:r>
          </a:p>
          <a:p>
            <a:pPr marL="0" indent="0">
              <a:buNone/>
            </a:pPr>
            <a:r>
              <a:rPr lang="en-CA" sz="3200" noProof="0" dirty="0"/>
              <a:t>check</a:t>
            </a:r>
            <a:r>
              <a:rPr lang="en-CA" sz="3200" noProof="0" dirty="0">
                <a:sym typeface="Wingdings" panose="05000000000000000000" pitchFamily="2" charset="2"/>
              </a:rPr>
              <a:t> LEO/GER &amp; mass &amp; charge balances </a:t>
            </a:r>
            <a:endParaRPr lang="en-CA" sz="3200" noProof="0" dirty="0"/>
          </a:p>
          <a:p>
            <a:pPr marL="0" indent="0">
              <a:buNone/>
            </a:pPr>
            <a:endParaRPr lang="en-CA" sz="3200" noProof="0" dirty="0"/>
          </a:p>
        </p:txBody>
      </p:sp>
      <p:sp>
        <p:nvSpPr>
          <p:cNvPr id="4" name="Rounded Rectangle 3"/>
          <p:cNvSpPr/>
          <p:nvPr/>
        </p:nvSpPr>
        <p:spPr>
          <a:xfrm>
            <a:off x="9476509" y="1253837"/>
            <a:ext cx="1662545" cy="886690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600" noProof="0" dirty="0">
                <a:solidFill>
                  <a:schemeClr val="accent2">
                    <a:lumMod val="75000"/>
                  </a:schemeClr>
                </a:solidFill>
              </a:rPr>
              <a:t>+ 2 OH</a:t>
            </a:r>
            <a:r>
              <a:rPr lang="en-CA" sz="3600" b="1" baseline="30000" noProof="0" dirty="0">
                <a:solidFill>
                  <a:schemeClr val="accent2">
                    <a:lumMod val="75000"/>
                  </a:schemeClr>
                </a:solidFill>
              </a:rPr>
              <a:t>-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76744" y="1253837"/>
            <a:ext cx="1662545" cy="886690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600" noProof="0" dirty="0">
                <a:solidFill>
                  <a:schemeClr val="accent2">
                    <a:lumMod val="75000"/>
                  </a:schemeClr>
                </a:solidFill>
              </a:rPr>
              <a:t>+ 2 OH</a:t>
            </a:r>
            <a:r>
              <a:rPr lang="en-CA" sz="3600" b="1" baseline="30000" noProof="0" dirty="0">
                <a:solidFill>
                  <a:schemeClr val="accent2">
                    <a:lumMod val="75000"/>
                  </a:schemeClr>
                </a:solidFill>
              </a:rPr>
              <a:t>-</a:t>
            </a:r>
          </a:p>
        </p:txBody>
      </p:sp>
      <p:sp>
        <p:nvSpPr>
          <p:cNvPr id="8" name="Down Arrow 7"/>
          <p:cNvSpPr/>
          <p:nvPr/>
        </p:nvSpPr>
        <p:spPr>
          <a:xfrm>
            <a:off x="9383733" y="637309"/>
            <a:ext cx="2182090" cy="2133600"/>
          </a:xfrm>
          <a:prstGeom prst="downArrow">
            <a:avLst/>
          </a:prstGeom>
          <a:gradFill>
            <a:gsLst>
              <a:gs pos="0">
                <a:schemeClr val="bg2">
                  <a:lumMod val="88000"/>
                  <a:lumOff val="12000"/>
                  <a:alpha val="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4200000" scaled="0"/>
          </a:gra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9" name="Rounded Rectangle 8"/>
          <p:cNvSpPr/>
          <p:nvPr/>
        </p:nvSpPr>
        <p:spPr>
          <a:xfrm>
            <a:off x="9656618" y="2892631"/>
            <a:ext cx="1697182" cy="768927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600" noProof="0" dirty="0">
                <a:solidFill>
                  <a:srgbClr val="C00000"/>
                </a:solidFill>
              </a:rPr>
              <a:t>2 HOH</a:t>
            </a:r>
          </a:p>
        </p:txBody>
      </p:sp>
      <p:sp>
        <p:nvSpPr>
          <p:cNvPr id="10" name="5-Point Star 9"/>
          <p:cNvSpPr/>
          <p:nvPr/>
        </p:nvSpPr>
        <p:spPr>
          <a:xfrm>
            <a:off x="6498275" y="6078342"/>
            <a:ext cx="547255" cy="34636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1" name="5-Point Star 10"/>
          <p:cNvSpPr/>
          <p:nvPr/>
        </p:nvSpPr>
        <p:spPr>
          <a:xfrm>
            <a:off x="4500995" y="6089722"/>
            <a:ext cx="547255" cy="34636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2" name="5-Point Star 11"/>
          <p:cNvSpPr/>
          <p:nvPr/>
        </p:nvSpPr>
        <p:spPr>
          <a:xfrm>
            <a:off x="2737260" y="6089722"/>
            <a:ext cx="547255" cy="34636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2" name="Rectangle 1"/>
          <p:cNvSpPr/>
          <p:nvPr/>
        </p:nvSpPr>
        <p:spPr>
          <a:xfrm>
            <a:off x="782781" y="4939146"/>
            <a:ext cx="8943109" cy="637309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73015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noProof="0" dirty="0">
                <a:solidFill>
                  <a:srgbClr val="002060"/>
                </a:solidFill>
              </a:rPr>
              <a:t>Disproportionation Reactions</a:t>
            </a:r>
            <a:r>
              <a:rPr lang="en-CA" noProof="0" dirty="0">
                <a:solidFill>
                  <a:srgbClr val="002060"/>
                </a:solidFill>
                <a:sym typeface="Wingdings" panose="05000000000000000000" pitchFamily="2" charset="2"/>
              </a:rPr>
              <a:t> A reaction in which one element is both Oxidized and Reduced </a:t>
            </a:r>
            <a:endParaRPr lang="en-CA" noProof="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1873"/>
            <a:ext cx="10515600" cy="4355090"/>
          </a:xfrm>
        </p:spPr>
        <p:txBody>
          <a:bodyPr/>
          <a:lstStyle/>
          <a:p>
            <a:pPr marL="0" indent="0">
              <a:buNone/>
            </a:pPr>
            <a:r>
              <a:rPr lang="en-CA" noProof="0" dirty="0">
                <a:solidFill>
                  <a:schemeClr val="accent5">
                    <a:lumMod val="75000"/>
                  </a:schemeClr>
                </a:solidFill>
              </a:rPr>
              <a:t>Here’s a trick to balancing disproportionation equations that represent disproportionation reactions. For example . . .</a:t>
            </a:r>
          </a:p>
          <a:p>
            <a:pPr marL="0" indent="0">
              <a:buNone/>
            </a:pPr>
            <a:endParaRPr lang="en-CA" noProof="0" dirty="0"/>
          </a:p>
          <a:p>
            <a:pPr marL="0" indent="0">
              <a:buNone/>
            </a:pPr>
            <a:endParaRPr lang="en-CA" noProof="0" dirty="0"/>
          </a:p>
          <a:p>
            <a:pPr marL="0" indent="0">
              <a:buNone/>
            </a:pPr>
            <a:r>
              <a:rPr lang="en-CA" sz="4000" noProof="0" dirty="0"/>
              <a:t>	</a:t>
            </a:r>
            <a:r>
              <a:rPr lang="en-CA" sz="4000" noProof="0" dirty="0">
                <a:solidFill>
                  <a:schemeClr val="accent2">
                    <a:lumMod val="50000"/>
                  </a:schemeClr>
                </a:solidFill>
              </a:rPr>
              <a:t>HNO</a:t>
            </a:r>
            <a:r>
              <a:rPr lang="en-CA" sz="4000" baseline="-25000" noProof="0" dirty="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en-CA" sz="4000" noProof="0" dirty="0"/>
              <a:t>  </a:t>
            </a:r>
            <a:r>
              <a:rPr lang="en-CA" sz="4000" noProof="0" dirty="0">
                <a:sym typeface="Wingdings" panose="05000000000000000000" pitchFamily="2" charset="2"/>
              </a:rPr>
              <a:t></a:t>
            </a:r>
            <a:r>
              <a:rPr lang="en-CA" sz="4000" noProof="0" dirty="0"/>
              <a:t>  HNO</a:t>
            </a:r>
            <a:r>
              <a:rPr lang="en-CA" sz="4000" baseline="-25000" noProof="0" dirty="0"/>
              <a:t>3</a:t>
            </a:r>
            <a:r>
              <a:rPr lang="en-CA" sz="4000" noProof="0" dirty="0"/>
              <a:t>  +  NO  +  H</a:t>
            </a:r>
            <a:r>
              <a:rPr lang="en-CA" sz="4000" baseline="-25000" noProof="0" dirty="0"/>
              <a:t>2</a:t>
            </a:r>
            <a:r>
              <a:rPr lang="en-CA" sz="4000" noProof="0" dirty="0"/>
              <a:t>O</a:t>
            </a:r>
          </a:p>
          <a:p>
            <a:pPr marL="0" indent="0">
              <a:buNone/>
            </a:pPr>
            <a:endParaRPr lang="en-CA" sz="4000" noProof="0" dirty="0"/>
          </a:p>
        </p:txBody>
      </p:sp>
      <p:sp>
        <p:nvSpPr>
          <p:cNvPr id="4" name="Rounded Rectangle 3"/>
          <p:cNvSpPr/>
          <p:nvPr/>
        </p:nvSpPr>
        <p:spPr>
          <a:xfrm>
            <a:off x="8866279" y="2424546"/>
            <a:ext cx="2854666" cy="1791193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>
                <a:solidFill>
                  <a:schemeClr val="tx1"/>
                </a:solidFill>
              </a:rPr>
              <a:t>Identify ON &amp; </a:t>
            </a:r>
            <a:r>
              <a:rPr lang="en-CA" noProof="0" dirty="0">
                <a:solidFill>
                  <a:srgbClr val="7030A0"/>
                </a:solidFill>
              </a:rPr>
              <a:t>LEO</a:t>
            </a:r>
            <a:r>
              <a:rPr lang="en-CA" noProof="0" dirty="0"/>
              <a:t>/</a:t>
            </a:r>
            <a:r>
              <a:rPr lang="en-CA" noProof="0" dirty="0">
                <a:solidFill>
                  <a:schemeClr val="accent6">
                    <a:lumMod val="50000"/>
                  </a:schemeClr>
                </a:solidFill>
              </a:rPr>
              <a:t>GER</a:t>
            </a:r>
          </a:p>
          <a:p>
            <a:pPr algn="ctr"/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Equalize # atoms LEO/GER</a:t>
            </a:r>
          </a:p>
          <a:p>
            <a:pPr algn="ctr"/>
            <a:r>
              <a:rPr lang="en-CA" noProof="0" dirty="0">
                <a:solidFill>
                  <a:srgbClr val="C00000"/>
                </a:solidFill>
              </a:rPr>
              <a:t>Equalize # e- LEO/GER</a:t>
            </a:r>
          </a:p>
          <a:p>
            <a:pPr algn="ctr"/>
            <a:r>
              <a:rPr lang="en-CA" noProof="0" dirty="0">
                <a:solidFill>
                  <a:srgbClr val="002060"/>
                </a:solidFill>
              </a:rPr>
              <a:t>Balance O with HOH</a:t>
            </a:r>
          </a:p>
          <a:p>
            <a:pPr algn="ctr"/>
            <a:r>
              <a:rPr lang="en-CA" noProof="0" dirty="0">
                <a:solidFill>
                  <a:srgbClr val="00B050"/>
                </a:solidFill>
              </a:rPr>
              <a:t>Balance H with H</a:t>
            </a:r>
            <a:r>
              <a:rPr lang="en-CA" b="1" baseline="30000" noProof="0" dirty="0">
                <a:solidFill>
                  <a:srgbClr val="00B050"/>
                </a:solidFill>
              </a:rPr>
              <a:t>+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043545" y="3500239"/>
            <a:ext cx="574963" cy="2632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+III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163606" y="3500237"/>
            <a:ext cx="574963" cy="2632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+V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708704" y="3493308"/>
            <a:ext cx="574963" cy="2632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+II</a:t>
            </a:r>
          </a:p>
        </p:txBody>
      </p:sp>
      <p:sp>
        <p:nvSpPr>
          <p:cNvPr id="8" name="Arc 7"/>
          <p:cNvSpPr/>
          <p:nvPr/>
        </p:nvSpPr>
        <p:spPr>
          <a:xfrm>
            <a:off x="2298483" y="2847109"/>
            <a:ext cx="2065700" cy="981126"/>
          </a:xfrm>
          <a:prstGeom prst="arc">
            <a:avLst>
              <a:gd name="adj1" fmla="val 10767758"/>
              <a:gd name="adj2" fmla="val 0"/>
            </a:avLst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9" name="Rounded Rectangle 8"/>
          <p:cNvSpPr/>
          <p:nvPr/>
        </p:nvSpPr>
        <p:spPr>
          <a:xfrm>
            <a:off x="2745977" y="3028946"/>
            <a:ext cx="1170712" cy="308726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400" noProof="0" dirty="0">
                <a:solidFill>
                  <a:srgbClr val="7030A0"/>
                </a:solidFill>
              </a:rPr>
              <a:t>LEO 2e-</a:t>
            </a:r>
          </a:p>
        </p:txBody>
      </p:sp>
      <p:sp>
        <p:nvSpPr>
          <p:cNvPr id="10" name="Arc 9"/>
          <p:cNvSpPr/>
          <p:nvPr/>
        </p:nvSpPr>
        <p:spPr>
          <a:xfrm rot="10433901">
            <a:off x="2405389" y="3004016"/>
            <a:ext cx="3762705" cy="2212076"/>
          </a:xfrm>
          <a:prstGeom prst="arc">
            <a:avLst>
              <a:gd name="adj1" fmla="val 11739271"/>
              <a:gd name="adj2" fmla="val 0"/>
            </a:avLst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1" name="Rounded Rectangle 10"/>
          <p:cNvSpPr/>
          <p:nvPr/>
        </p:nvSpPr>
        <p:spPr>
          <a:xfrm>
            <a:off x="3239521" y="4751908"/>
            <a:ext cx="1270134" cy="270163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400" noProof="0" dirty="0">
                <a:solidFill>
                  <a:schemeClr val="accent6">
                    <a:lumMod val="50000"/>
                  </a:schemeClr>
                </a:solidFill>
              </a:rPr>
              <a:t>GER 1e-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939582" y="4949597"/>
            <a:ext cx="5749636" cy="144863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200" b="1" noProof="0" dirty="0">
                <a:solidFill>
                  <a:schemeClr val="accent2">
                    <a:lumMod val="50000"/>
                  </a:schemeClr>
                </a:solidFill>
              </a:rPr>
              <a:t>YIKES!!!</a:t>
            </a: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Notice that N in HNO</a:t>
            </a:r>
            <a:r>
              <a:rPr lang="en-CA" baseline="-25000" noProof="0" dirty="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 is both oxidized and reduced. In this case, write HNO</a:t>
            </a:r>
            <a:r>
              <a:rPr lang="en-CA" b="1" baseline="-25000" noProof="0" dirty="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CA" b="1" noProof="0" dirty="0">
                <a:solidFill>
                  <a:schemeClr val="accent2">
                    <a:lumMod val="50000"/>
                  </a:schemeClr>
                </a:solidFill>
              </a:rPr>
              <a:t>TWICE</a:t>
            </a: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 on the LHS. This allows for separate LEO and GER. See next slide . . .</a:t>
            </a:r>
          </a:p>
        </p:txBody>
      </p:sp>
    </p:spTree>
    <p:extLst>
      <p:ext uri="{BB962C8B-B14F-4D97-AF65-F5344CB8AC3E}">
        <p14:creationId xmlns:p14="http://schemas.microsoft.com/office/powerpoint/2010/main" val="632820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1365" y="409358"/>
            <a:ext cx="10515600" cy="633152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noProof="0" dirty="0"/>
          </a:p>
          <a:p>
            <a:pPr marL="0" indent="0">
              <a:buNone/>
            </a:pPr>
            <a:endParaRPr lang="en-CA" noProof="0" dirty="0"/>
          </a:p>
          <a:p>
            <a:pPr marL="0" indent="0" algn="ctr">
              <a:buNone/>
            </a:pPr>
            <a:r>
              <a:rPr lang="en-CA" sz="3600" noProof="0" dirty="0">
                <a:solidFill>
                  <a:srgbClr val="7030A0"/>
                </a:solidFill>
              </a:rPr>
              <a:t> </a:t>
            </a:r>
            <a:r>
              <a:rPr lang="en-CA" sz="3600" noProof="0" dirty="0"/>
              <a:t> </a:t>
            </a:r>
            <a:r>
              <a:rPr lang="en-CA" sz="3600" noProof="0" dirty="0">
                <a:solidFill>
                  <a:srgbClr val="7030A0"/>
                </a:solidFill>
              </a:rPr>
              <a:t>HNO</a:t>
            </a:r>
            <a:r>
              <a:rPr lang="en-CA" sz="3600" baseline="-25000" noProof="0" dirty="0">
                <a:solidFill>
                  <a:srgbClr val="7030A0"/>
                </a:solidFill>
              </a:rPr>
              <a:t>2</a:t>
            </a:r>
            <a:r>
              <a:rPr lang="en-CA" sz="3600" noProof="0" dirty="0"/>
              <a:t>  +  </a:t>
            </a:r>
            <a:r>
              <a:rPr lang="en-CA" sz="3600" noProof="0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en-CA" sz="3600" noProof="0" dirty="0"/>
              <a:t> </a:t>
            </a:r>
            <a:r>
              <a:rPr lang="en-CA" sz="3600" noProof="0" dirty="0">
                <a:solidFill>
                  <a:schemeClr val="accent6">
                    <a:lumMod val="50000"/>
                  </a:schemeClr>
                </a:solidFill>
              </a:rPr>
              <a:t>HNO</a:t>
            </a:r>
            <a:r>
              <a:rPr lang="en-CA" sz="3600" baseline="-25000" noProof="0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en-CA" sz="3600" noProof="0" dirty="0"/>
              <a:t>  </a:t>
            </a:r>
            <a:r>
              <a:rPr lang="en-CA" sz="3600" noProof="0" dirty="0">
                <a:sym typeface="Wingdings" panose="05000000000000000000" pitchFamily="2" charset="2"/>
              </a:rPr>
              <a:t></a:t>
            </a:r>
            <a:r>
              <a:rPr lang="en-CA" sz="3600" noProof="0" dirty="0"/>
              <a:t>  </a:t>
            </a:r>
            <a:r>
              <a:rPr lang="en-CA" sz="3600" noProof="0" dirty="0">
                <a:solidFill>
                  <a:srgbClr val="7030A0"/>
                </a:solidFill>
              </a:rPr>
              <a:t> </a:t>
            </a:r>
            <a:r>
              <a:rPr lang="en-CA" sz="3600" noProof="0" dirty="0"/>
              <a:t> </a:t>
            </a:r>
            <a:r>
              <a:rPr lang="en-CA" sz="3600" noProof="0" dirty="0">
                <a:solidFill>
                  <a:srgbClr val="7030A0"/>
                </a:solidFill>
              </a:rPr>
              <a:t>HNO</a:t>
            </a:r>
            <a:r>
              <a:rPr lang="en-CA" sz="3600" baseline="-25000" noProof="0" dirty="0">
                <a:solidFill>
                  <a:srgbClr val="7030A0"/>
                </a:solidFill>
              </a:rPr>
              <a:t>3</a:t>
            </a:r>
            <a:r>
              <a:rPr lang="en-CA" sz="3600" noProof="0" dirty="0"/>
              <a:t>  +  </a:t>
            </a:r>
            <a:r>
              <a:rPr lang="en-CA" sz="3600" noProof="0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en-CA" sz="3600" noProof="0" dirty="0"/>
              <a:t> </a:t>
            </a:r>
            <a:r>
              <a:rPr lang="en-CA" sz="3600" noProof="0" dirty="0">
                <a:solidFill>
                  <a:schemeClr val="accent6">
                    <a:lumMod val="50000"/>
                  </a:schemeClr>
                </a:solidFill>
              </a:rPr>
              <a:t>NO</a:t>
            </a:r>
            <a:r>
              <a:rPr lang="en-CA" sz="3600" noProof="0" dirty="0"/>
              <a:t>  +  </a:t>
            </a:r>
            <a:r>
              <a:rPr lang="en-CA" sz="3600" noProof="0" dirty="0">
                <a:solidFill>
                  <a:schemeClr val="accent4">
                    <a:lumMod val="50000"/>
                  </a:schemeClr>
                </a:solidFill>
              </a:rPr>
              <a:t>1</a:t>
            </a:r>
            <a:r>
              <a:rPr lang="en-CA" sz="3600" noProof="0" dirty="0"/>
              <a:t> H</a:t>
            </a:r>
            <a:r>
              <a:rPr lang="en-CA" sz="3600" baseline="-25000" noProof="0" dirty="0"/>
              <a:t>2</a:t>
            </a:r>
            <a:r>
              <a:rPr lang="en-CA" sz="3600" noProof="0" dirty="0"/>
              <a:t>O</a:t>
            </a:r>
          </a:p>
          <a:p>
            <a:pPr marL="0" indent="0">
              <a:buNone/>
            </a:pPr>
            <a:endParaRPr lang="en-CA" sz="3600" noProof="0" dirty="0"/>
          </a:p>
          <a:p>
            <a:pPr marL="0" indent="0">
              <a:buNone/>
            </a:pPr>
            <a:endParaRPr lang="en-CA" noProof="0" dirty="0"/>
          </a:p>
          <a:p>
            <a:pPr marL="0" indent="0">
              <a:buNone/>
            </a:pPr>
            <a:r>
              <a:rPr lang="en-CA" noProof="0" dirty="0"/>
              <a:t>How to equalize LEO and GER?  </a:t>
            </a:r>
            <a:r>
              <a:rPr lang="en-CA" noProof="0" dirty="0">
                <a:solidFill>
                  <a:schemeClr val="accent6">
                    <a:lumMod val="50000"/>
                  </a:schemeClr>
                </a:solidFill>
              </a:rPr>
              <a:t>GER x 2 </a:t>
            </a:r>
            <a:r>
              <a:rPr lang="en-CA" noProof="0" dirty="0">
                <a:sym typeface="Wingdings" panose="05000000000000000000" pitchFamily="2" charset="2"/>
              </a:rPr>
              <a:t></a:t>
            </a:r>
          </a:p>
          <a:p>
            <a:pPr marL="0" indent="0">
              <a:buNone/>
            </a:pPr>
            <a:r>
              <a:rPr lang="en-CA" noProof="0" dirty="0">
                <a:solidFill>
                  <a:schemeClr val="accent4">
                    <a:lumMod val="50000"/>
                  </a:schemeClr>
                </a:solidFill>
                <a:sym typeface="Wingdings" panose="05000000000000000000" pitchFamily="2" charset="2"/>
              </a:rPr>
              <a:t>Add HOH to balance O  no additional HOH required</a:t>
            </a:r>
          </a:p>
          <a:p>
            <a:pPr marL="0" indent="0">
              <a:buNone/>
            </a:pPr>
            <a:endParaRPr lang="en-CA" noProof="0" dirty="0">
              <a:solidFill>
                <a:srgbClr val="00B05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noProof="0" dirty="0">
                <a:solidFill>
                  <a:srgbClr val="00B050"/>
                </a:solidFill>
                <a:sym typeface="Wingdings" panose="05000000000000000000" pitchFamily="2" charset="2"/>
              </a:rPr>
              <a:t>How many H</a:t>
            </a:r>
            <a:r>
              <a:rPr lang="en-CA" baseline="30000" noProof="0" dirty="0">
                <a:solidFill>
                  <a:srgbClr val="00B050"/>
                </a:solidFill>
                <a:sym typeface="Wingdings" panose="05000000000000000000" pitchFamily="2" charset="2"/>
              </a:rPr>
              <a:t>+</a:t>
            </a:r>
            <a:r>
              <a:rPr lang="en-CA" noProof="0" dirty="0">
                <a:solidFill>
                  <a:srgbClr val="00B050"/>
                </a:solidFill>
                <a:sym typeface="Wingdings" panose="05000000000000000000" pitchFamily="2" charset="2"/>
              </a:rPr>
              <a:t> required to balance H? </a:t>
            </a:r>
          </a:p>
          <a:p>
            <a:pPr marL="0" indent="0">
              <a:buNone/>
            </a:pPr>
            <a:r>
              <a:rPr lang="en-CA" noProof="0" dirty="0">
                <a:sym typeface="Wingdings" panose="05000000000000000000" pitchFamily="2" charset="2"/>
              </a:rPr>
              <a:t>overall:</a:t>
            </a:r>
          </a:p>
          <a:p>
            <a:pPr marL="0" indent="0" algn="ctr">
              <a:buNone/>
            </a:pPr>
            <a:r>
              <a:rPr lang="en-CA" sz="3200" noProof="0" dirty="0">
                <a:sym typeface="Wingdings" panose="05000000000000000000" pitchFamily="2" charset="2"/>
              </a:rPr>
              <a:t>3 HNO</a:t>
            </a:r>
            <a:r>
              <a:rPr lang="en-CA" sz="3200" baseline="-25000" noProof="0" dirty="0">
                <a:sym typeface="Wingdings" panose="05000000000000000000" pitchFamily="2" charset="2"/>
              </a:rPr>
              <a:t>2</a:t>
            </a:r>
            <a:r>
              <a:rPr lang="en-CA" sz="3200" noProof="0" dirty="0">
                <a:sym typeface="Wingdings" panose="05000000000000000000" pitchFamily="2" charset="2"/>
              </a:rPr>
              <a:t>    HNO</a:t>
            </a:r>
            <a:r>
              <a:rPr lang="en-CA" sz="3200" baseline="-25000" noProof="0" dirty="0">
                <a:sym typeface="Wingdings" panose="05000000000000000000" pitchFamily="2" charset="2"/>
              </a:rPr>
              <a:t>3</a:t>
            </a:r>
            <a:r>
              <a:rPr lang="en-CA" sz="3200" noProof="0" dirty="0">
                <a:sym typeface="Wingdings" panose="05000000000000000000" pitchFamily="2" charset="2"/>
              </a:rPr>
              <a:t>  +  2 NO  +  HOH </a:t>
            </a:r>
            <a:endParaRPr lang="en-CA" sz="3200" noProof="0" dirty="0"/>
          </a:p>
          <a:p>
            <a:pPr marL="0" indent="0">
              <a:buNone/>
            </a:pPr>
            <a:endParaRPr lang="en-CA" sz="3200" noProof="0" dirty="0"/>
          </a:p>
        </p:txBody>
      </p:sp>
      <p:sp>
        <p:nvSpPr>
          <p:cNvPr id="5" name="Rounded Rectangle 4"/>
          <p:cNvSpPr/>
          <p:nvPr/>
        </p:nvSpPr>
        <p:spPr>
          <a:xfrm>
            <a:off x="2156965" y="1180754"/>
            <a:ext cx="574963" cy="2632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+III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124750" y="1171861"/>
            <a:ext cx="574963" cy="2721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+III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976326" y="1178788"/>
            <a:ext cx="574963" cy="2652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+II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190807" y="1177445"/>
            <a:ext cx="574963" cy="2582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+V</a:t>
            </a:r>
          </a:p>
        </p:txBody>
      </p:sp>
      <p:sp>
        <p:nvSpPr>
          <p:cNvPr id="10" name="Arc 9"/>
          <p:cNvSpPr/>
          <p:nvPr/>
        </p:nvSpPr>
        <p:spPr>
          <a:xfrm>
            <a:off x="2396083" y="387927"/>
            <a:ext cx="4101699" cy="1403478"/>
          </a:xfrm>
          <a:prstGeom prst="arc">
            <a:avLst>
              <a:gd name="adj1" fmla="val 10767758"/>
              <a:gd name="adj2" fmla="val 0"/>
            </a:avLst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1" name="Rounded Rectangle 10"/>
          <p:cNvSpPr/>
          <p:nvPr/>
        </p:nvSpPr>
        <p:spPr>
          <a:xfrm>
            <a:off x="4003959" y="666709"/>
            <a:ext cx="1170712" cy="308726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400" noProof="0" dirty="0">
                <a:solidFill>
                  <a:srgbClr val="7030A0"/>
                </a:solidFill>
              </a:rPr>
              <a:t>LEO 2e-</a:t>
            </a:r>
          </a:p>
        </p:txBody>
      </p:sp>
      <p:sp>
        <p:nvSpPr>
          <p:cNvPr id="12" name="Arc 11"/>
          <p:cNvSpPr/>
          <p:nvPr/>
        </p:nvSpPr>
        <p:spPr>
          <a:xfrm rot="10433901">
            <a:off x="4350116" y="940888"/>
            <a:ext cx="3975399" cy="1652149"/>
          </a:xfrm>
          <a:prstGeom prst="arc">
            <a:avLst>
              <a:gd name="adj1" fmla="val 11379229"/>
              <a:gd name="adj2" fmla="val 0"/>
            </a:avLst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3" name="Rounded Rectangle 12"/>
          <p:cNvSpPr/>
          <p:nvPr/>
        </p:nvSpPr>
        <p:spPr>
          <a:xfrm>
            <a:off x="5331558" y="2137767"/>
            <a:ext cx="1270134" cy="270163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400" noProof="0" dirty="0">
                <a:solidFill>
                  <a:schemeClr val="accent6">
                    <a:lumMod val="50000"/>
                  </a:schemeClr>
                </a:solidFill>
              </a:rPr>
              <a:t>GER 1e-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585615" y="91206"/>
            <a:ext cx="2507672" cy="12167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Not to worry about HOH—you’ll add it in a later step, when O needs to be balanced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10461261" y="1307926"/>
            <a:ext cx="805704" cy="37643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Eye Clipart For Kids - Clip Art Eyes Watching , Free Transparent Clipart -  ClipartKe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5901" y="2549738"/>
            <a:ext cx="1561767" cy="109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ounded Rectangle 18"/>
          <p:cNvSpPr/>
          <p:nvPr/>
        </p:nvSpPr>
        <p:spPr>
          <a:xfrm>
            <a:off x="6761330" y="4503597"/>
            <a:ext cx="1385454" cy="872837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noProof="0" dirty="0">
                <a:solidFill>
                  <a:srgbClr val="00B050"/>
                </a:solidFill>
              </a:rPr>
              <a:t>H already balanced</a:t>
            </a:r>
          </a:p>
        </p:txBody>
      </p:sp>
      <p:sp>
        <p:nvSpPr>
          <p:cNvPr id="24" name="5-Point Star 23"/>
          <p:cNvSpPr/>
          <p:nvPr/>
        </p:nvSpPr>
        <p:spPr>
          <a:xfrm>
            <a:off x="9311987" y="5757212"/>
            <a:ext cx="547255" cy="34636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25" name="5-Point Star 24"/>
          <p:cNvSpPr/>
          <p:nvPr/>
        </p:nvSpPr>
        <p:spPr>
          <a:xfrm>
            <a:off x="10015848" y="5757212"/>
            <a:ext cx="547255" cy="34636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26" name="5-Point Star 25"/>
          <p:cNvSpPr/>
          <p:nvPr/>
        </p:nvSpPr>
        <p:spPr>
          <a:xfrm>
            <a:off x="10702636" y="5757212"/>
            <a:ext cx="547255" cy="34636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2" name="Rounded Rectangle 1"/>
          <p:cNvSpPr/>
          <p:nvPr/>
        </p:nvSpPr>
        <p:spPr>
          <a:xfrm>
            <a:off x="5437414" y="3184071"/>
            <a:ext cx="1575707" cy="45890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4" name="Rounded Rectangle 3"/>
          <p:cNvSpPr/>
          <p:nvPr/>
        </p:nvSpPr>
        <p:spPr>
          <a:xfrm>
            <a:off x="3491345" y="1510145"/>
            <a:ext cx="374073" cy="41563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9" name="Rounded Rectangle 8"/>
          <p:cNvSpPr/>
          <p:nvPr/>
        </p:nvSpPr>
        <p:spPr>
          <a:xfrm>
            <a:off x="7674429" y="1510145"/>
            <a:ext cx="301897" cy="41563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207683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9" grpId="0" animBg="1"/>
      <p:bldP spid="24" grpId="0" animBg="1"/>
      <p:bldP spid="25" grpId="0" animBg="1"/>
      <p:bldP spid="26" grpId="0" animBg="1"/>
      <p:bldP spid="2" grpId="0" animBg="1"/>
      <p:bldP spid="4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309" y="65809"/>
            <a:ext cx="11231336" cy="1184564"/>
          </a:xfrm>
        </p:spPr>
        <p:txBody>
          <a:bodyPr>
            <a:normAutofit fontScale="90000"/>
          </a:bodyPr>
          <a:lstStyle/>
          <a:p>
            <a:r>
              <a:rPr lang="en-CA" noProof="0" dirty="0">
                <a:solidFill>
                  <a:srgbClr val="002060"/>
                </a:solidFill>
              </a:rPr>
              <a:t>Balancing Redox Equations that Include Spectator 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891" y="1447800"/>
            <a:ext cx="11907982" cy="5465617"/>
          </a:xfrm>
        </p:spPr>
        <p:txBody>
          <a:bodyPr/>
          <a:lstStyle/>
          <a:p>
            <a:pPr marL="0" indent="0">
              <a:buNone/>
            </a:pPr>
            <a:r>
              <a:rPr lang="en-CA" noProof="0" dirty="0">
                <a:solidFill>
                  <a:srgbClr val="0070C0"/>
                </a:solidFill>
              </a:rPr>
              <a:t>Balance the following redox equation. The balanced equation must include only </a:t>
            </a:r>
            <a:r>
              <a:rPr lang="en-CA" i="1" noProof="0" dirty="0">
                <a:solidFill>
                  <a:srgbClr val="0070C0"/>
                </a:solidFill>
              </a:rPr>
              <a:t>neutral</a:t>
            </a:r>
            <a:r>
              <a:rPr lang="en-CA" noProof="0" dirty="0">
                <a:solidFill>
                  <a:srgbClr val="0070C0"/>
                </a:solidFill>
              </a:rPr>
              <a:t> compounds—no “loose” ions.</a:t>
            </a:r>
          </a:p>
          <a:p>
            <a:pPr marL="0" indent="0">
              <a:buNone/>
            </a:pPr>
            <a:endParaRPr lang="en-CA" noProof="0" dirty="0"/>
          </a:p>
          <a:p>
            <a:pPr marL="0" indent="0">
              <a:buNone/>
            </a:pPr>
            <a:r>
              <a:rPr lang="en-CA" sz="3200" noProof="0" dirty="0"/>
              <a:t>CH</a:t>
            </a:r>
            <a:r>
              <a:rPr lang="en-CA" sz="3200" baseline="-25000" noProof="0" dirty="0"/>
              <a:t>3</a:t>
            </a:r>
            <a:r>
              <a:rPr lang="en-CA" sz="3200" noProof="0" dirty="0"/>
              <a:t>CH­</a:t>
            </a:r>
            <a:r>
              <a:rPr lang="en-CA" sz="3200" baseline="-25000" noProof="0" dirty="0"/>
              <a:t>2</a:t>
            </a:r>
            <a:r>
              <a:rPr lang="en-CA" sz="3200" noProof="0" dirty="0"/>
              <a:t>OH  +  K</a:t>
            </a:r>
            <a:r>
              <a:rPr lang="en-CA" sz="3200" baseline="-25000" noProof="0" dirty="0"/>
              <a:t>2</a:t>
            </a:r>
            <a:r>
              <a:rPr lang="en-CA" sz="3200" noProof="0" dirty="0"/>
              <a:t>Cr</a:t>
            </a:r>
            <a:r>
              <a:rPr lang="en-CA" sz="3200" baseline="-25000" noProof="0" dirty="0"/>
              <a:t>2</a:t>
            </a:r>
            <a:r>
              <a:rPr lang="en-CA" sz="3200" noProof="0" dirty="0"/>
              <a:t>O</a:t>
            </a:r>
            <a:r>
              <a:rPr lang="en-CA" sz="3200" baseline="-25000" noProof="0" dirty="0"/>
              <a:t>7</a:t>
            </a:r>
            <a:r>
              <a:rPr lang="en-CA" sz="3200" noProof="0" dirty="0"/>
              <a:t>  </a:t>
            </a:r>
            <a:r>
              <a:rPr lang="en-CA" sz="3200" noProof="0" dirty="0">
                <a:sym typeface="Wingdings" panose="05000000000000000000" pitchFamily="2" charset="2"/>
              </a:rPr>
              <a:t></a:t>
            </a:r>
            <a:r>
              <a:rPr lang="en-CA" sz="3200" noProof="0" dirty="0"/>
              <a:t>  CH</a:t>
            </a:r>
            <a:r>
              <a:rPr lang="en-CA" sz="3200" baseline="-25000" noProof="0" dirty="0"/>
              <a:t>3</a:t>
            </a:r>
            <a:r>
              <a:rPr lang="en-CA" sz="3200" noProof="0" dirty="0"/>
              <a:t>COOH  +  Cr</a:t>
            </a:r>
            <a:r>
              <a:rPr lang="en-CA" sz="3200" baseline="30000" noProof="0" dirty="0"/>
              <a:t>3+</a:t>
            </a:r>
            <a:r>
              <a:rPr lang="en-CA" sz="3200" noProof="0" dirty="0"/>
              <a:t>  (in acidic solution—H</a:t>
            </a:r>
            <a:r>
              <a:rPr lang="en-CA" sz="3200" baseline="-25000" noProof="0" dirty="0"/>
              <a:t>2</a:t>
            </a:r>
            <a:r>
              <a:rPr lang="en-CA" sz="3200" noProof="0" dirty="0"/>
              <a:t>SO</a:t>
            </a:r>
            <a:r>
              <a:rPr lang="en-CA" sz="3200" baseline="-25000" noProof="0" dirty="0"/>
              <a:t>4</a:t>
            </a:r>
            <a:r>
              <a:rPr lang="en-CA" sz="3200" noProof="0" dirty="0"/>
              <a:t>)</a:t>
            </a:r>
          </a:p>
          <a:p>
            <a:pPr marL="0" indent="0">
              <a:buNone/>
            </a:pPr>
            <a:endParaRPr lang="en-CA" sz="3200" noProof="0" dirty="0"/>
          </a:p>
          <a:p>
            <a:pPr marL="0" indent="0">
              <a:buNone/>
            </a:pPr>
            <a:r>
              <a:rPr lang="en-CA" noProof="0" dirty="0">
                <a:solidFill>
                  <a:srgbClr val="C00000"/>
                </a:solidFill>
              </a:rPr>
              <a:t>Begin by (temporarily) removing any ions that are NOT involved in LEO/GER </a:t>
            </a:r>
            <a:r>
              <a:rPr lang="en-CA" noProof="0" dirty="0">
                <a:solidFill>
                  <a:srgbClr val="C00000"/>
                </a:solidFill>
                <a:sym typeface="Wingdings" panose="05000000000000000000" pitchFamily="2" charset="2"/>
              </a:rPr>
              <a:t></a:t>
            </a:r>
          </a:p>
          <a:p>
            <a:pPr marL="0" indent="0">
              <a:buNone/>
            </a:pPr>
            <a:endParaRPr lang="en-CA" noProof="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noProof="0" dirty="0"/>
              <a:t>CH</a:t>
            </a:r>
            <a:r>
              <a:rPr lang="en-CA" baseline="-25000" noProof="0" dirty="0"/>
              <a:t>3</a:t>
            </a:r>
            <a:r>
              <a:rPr lang="en-CA" noProof="0" dirty="0"/>
              <a:t>CH­</a:t>
            </a:r>
            <a:r>
              <a:rPr lang="en-CA" baseline="-25000" noProof="0" dirty="0"/>
              <a:t>2</a:t>
            </a:r>
            <a:r>
              <a:rPr lang="en-CA" noProof="0" dirty="0"/>
              <a:t>OH  +  Cr</a:t>
            </a:r>
            <a:r>
              <a:rPr lang="en-CA" baseline="-25000" noProof="0" dirty="0"/>
              <a:t>2</a:t>
            </a:r>
            <a:r>
              <a:rPr lang="en-CA" noProof="0" dirty="0"/>
              <a:t>O</a:t>
            </a:r>
            <a:r>
              <a:rPr lang="en-CA" baseline="-25000" noProof="0" dirty="0"/>
              <a:t>7</a:t>
            </a:r>
            <a:r>
              <a:rPr lang="en-CA" b="1" baseline="30000" noProof="0" dirty="0"/>
              <a:t>2-</a:t>
            </a:r>
            <a:r>
              <a:rPr lang="en-CA" noProof="0" dirty="0"/>
              <a:t>  </a:t>
            </a:r>
            <a:r>
              <a:rPr lang="en-CA" noProof="0" dirty="0">
                <a:sym typeface="Wingdings" panose="05000000000000000000" pitchFamily="2" charset="2"/>
              </a:rPr>
              <a:t></a:t>
            </a:r>
            <a:r>
              <a:rPr lang="en-CA" noProof="0" dirty="0"/>
              <a:t>  CH</a:t>
            </a:r>
            <a:r>
              <a:rPr lang="en-CA" baseline="-25000" noProof="0" dirty="0"/>
              <a:t>3</a:t>
            </a:r>
            <a:r>
              <a:rPr lang="en-CA" noProof="0" dirty="0"/>
              <a:t>COOH  +  Cr</a:t>
            </a:r>
            <a:r>
              <a:rPr lang="en-CA" baseline="30000" noProof="0" dirty="0"/>
              <a:t>3+</a:t>
            </a:r>
            <a:r>
              <a:rPr lang="en-CA" noProof="0" dirty="0"/>
              <a:t>  (in acidic solution—H</a:t>
            </a:r>
            <a:r>
              <a:rPr lang="en-CA" baseline="-25000" noProof="0" dirty="0"/>
              <a:t>2</a:t>
            </a:r>
            <a:r>
              <a:rPr lang="en-CA" noProof="0" dirty="0"/>
              <a:t>SO</a:t>
            </a:r>
            <a:r>
              <a:rPr lang="en-CA" baseline="-25000" noProof="0" dirty="0"/>
              <a:t>4</a:t>
            </a:r>
            <a:r>
              <a:rPr lang="en-CA" noProof="0" dirty="0"/>
              <a:t>)</a:t>
            </a:r>
          </a:p>
          <a:p>
            <a:pPr marL="0" indent="0">
              <a:buNone/>
            </a:pPr>
            <a:endParaRPr lang="en-CA" noProof="0" dirty="0"/>
          </a:p>
          <a:p>
            <a:pPr marL="0" indent="0">
              <a:buNone/>
            </a:pP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Now determine ONs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197926" y="5562600"/>
            <a:ext cx="7682346" cy="11776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400" noProof="0" dirty="0"/>
              <a:t>Notice that CH</a:t>
            </a:r>
            <a:r>
              <a:rPr lang="en-CA" sz="2400" baseline="-25000" noProof="0" dirty="0"/>
              <a:t>3</a:t>
            </a:r>
            <a:r>
              <a:rPr lang="en-CA" sz="2400" noProof="0" dirty="0"/>
              <a:t>CH</a:t>
            </a:r>
            <a:r>
              <a:rPr lang="en-CA" sz="2400" baseline="-25000" noProof="0" dirty="0"/>
              <a:t>2</a:t>
            </a:r>
            <a:r>
              <a:rPr lang="en-CA" sz="2400" noProof="0" dirty="0"/>
              <a:t>OH and CH</a:t>
            </a:r>
            <a:r>
              <a:rPr lang="en-CA" sz="2400" baseline="-25000" noProof="0" dirty="0"/>
              <a:t>3</a:t>
            </a:r>
            <a:r>
              <a:rPr lang="en-CA" sz="2400" noProof="0" dirty="0"/>
              <a:t>COOH both contain two Cs.</a:t>
            </a:r>
          </a:p>
          <a:p>
            <a:pPr algn="ctr"/>
            <a:r>
              <a:rPr lang="en-CA" sz="2400" noProof="0" dirty="0"/>
              <a:t>This allows us to assign a </a:t>
            </a:r>
            <a:r>
              <a:rPr lang="en-CA" sz="2400" i="1" noProof="0" dirty="0"/>
              <a:t>total</a:t>
            </a:r>
            <a:r>
              <a:rPr lang="en-CA" sz="2400" noProof="0" dirty="0"/>
              <a:t> ON for the </a:t>
            </a:r>
            <a:r>
              <a:rPr lang="en-CA" sz="2400" i="1" noProof="0" dirty="0"/>
              <a:t>two</a:t>
            </a:r>
            <a:r>
              <a:rPr lang="en-CA" sz="2400" noProof="0" dirty="0"/>
              <a:t> Cs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37309" y="4686299"/>
            <a:ext cx="658091" cy="3186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-IV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143991" y="4686299"/>
            <a:ext cx="658091" cy="3186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+VI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197926" y="4686299"/>
            <a:ext cx="658091" cy="3186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0</a:t>
            </a:r>
          </a:p>
        </p:txBody>
      </p:sp>
      <p:sp>
        <p:nvSpPr>
          <p:cNvPr id="8" name="Oval 7"/>
          <p:cNvSpPr/>
          <p:nvPr/>
        </p:nvSpPr>
        <p:spPr>
          <a:xfrm>
            <a:off x="2507673" y="2618510"/>
            <a:ext cx="1503218" cy="1011381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9" name="Oval 8"/>
          <p:cNvSpPr/>
          <p:nvPr/>
        </p:nvSpPr>
        <p:spPr>
          <a:xfrm>
            <a:off x="2164772" y="4883726"/>
            <a:ext cx="1184563" cy="838201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082636" y="3560618"/>
            <a:ext cx="574964" cy="1323108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3827319" y="3415145"/>
            <a:ext cx="2109354" cy="623455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>
                <a:solidFill>
                  <a:srgbClr val="00B050"/>
                </a:solidFill>
              </a:rPr>
              <a:t>remove 2 K</a:t>
            </a:r>
            <a:r>
              <a:rPr lang="en-CA" b="1" baseline="30000" noProof="0" dirty="0">
                <a:solidFill>
                  <a:srgbClr val="00B050"/>
                </a:solidFill>
              </a:rPr>
              <a:t>+</a:t>
            </a:r>
            <a:r>
              <a:rPr lang="en-CA" noProof="0" dirty="0">
                <a:solidFill>
                  <a:srgbClr val="00B050"/>
                </a:solidFill>
              </a:rPr>
              <a:t> to give dichromate ion</a:t>
            </a:r>
          </a:p>
        </p:txBody>
      </p:sp>
    </p:spTree>
    <p:extLst>
      <p:ext uri="{BB962C8B-B14F-4D97-AF65-F5344CB8AC3E}">
        <p14:creationId xmlns:p14="http://schemas.microsoft.com/office/powerpoint/2010/main" val="1284867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55418" y="602095"/>
            <a:ext cx="12004964" cy="62559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CA" noProof="0" dirty="0"/>
          </a:p>
          <a:p>
            <a:pPr marL="0" indent="0" algn="ctr">
              <a:buNone/>
            </a:pPr>
            <a:endParaRPr lang="en-CA" sz="4000" noProof="0" dirty="0"/>
          </a:p>
          <a:p>
            <a:pPr marL="0" indent="0" algn="ctr">
              <a:buNone/>
            </a:pPr>
            <a:r>
              <a:rPr lang="en-CA" sz="3400" noProof="0" dirty="0">
                <a:solidFill>
                  <a:srgbClr val="FFC000"/>
                </a:solidFill>
              </a:rPr>
              <a:t>16 H</a:t>
            </a:r>
            <a:r>
              <a:rPr lang="en-CA" sz="3400" baseline="30000" noProof="0" dirty="0">
                <a:solidFill>
                  <a:srgbClr val="FFC000"/>
                </a:solidFill>
              </a:rPr>
              <a:t>+</a:t>
            </a:r>
            <a:r>
              <a:rPr lang="en-CA" sz="3400" noProof="0" dirty="0">
                <a:solidFill>
                  <a:srgbClr val="FFC000"/>
                </a:solidFill>
              </a:rPr>
              <a:t> + </a:t>
            </a:r>
            <a:r>
              <a:rPr lang="en-CA" sz="3400" noProof="0" dirty="0">
                <a:solidFill>
                  <a:srgbClr val="7030A0"/>
                </a:solidFill>
              </a:rPr>
              <a:t>3</a:t>
            </a:r>
            <a:r>
              <a:rPr lang="en-CA" sz="3400" noProof="0" dirty="0"/>
              <a:t> CH</a:t>
            </a:r>
            <a:r>
              <a:rPr lang="en-CA" sz="3400" baseline="-25000" noProof="0" dirty="0"/>
              <a:t>3</a:t>
            </a:r>
            <a:r>
              <a:rPr lang="en-CA" sz="3400" noProof="0" dirty="0"/>
              <a:t>CH­</a:t>
            </a:r>
            <a:r>
              <a:rPr lang="en-CA" sz="3400" baseline="-25000" noProof="0" dirty="0"/>
              <a:t>2</a:t>
            </a:r>
            <a:r>
              <a:rPr lang="en-CA" sz="3400" noProof="0" dirty="0"/>
              <a:t>OH  +  </a:t>
            </a:r>
            <a:r>
              <a:rPr lang="en-CA" sz="3400" noProof="0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en-CA" sz="3400" noProof="0" dirty="0"/>
              <a:t> Cr</a:t>
            </a:r>
            <a:r>
              <a:rPr lang="en-CA" sz="3400" baseline="-25000" noProof="0" dirty="0"/>
              <a:t>2</a:t>
            </a:r>
            <a:r>
              <a:rPr lang="en-CA" sz="3400" noProof="0" dirty="0"/>
              <a:t>O</a:t>
            </a:r>
            <a:r>
              <a:rPr lang="en-CA" sz="3400" baseline="-25000" noProof="0" dirty="0"/>
              <a:t>7</a:t>
            </a:r>
            <a:r>
              <a:rPr lang="en-CA" sz="3400" b="1" baseline="30000" noProof="0" dirty="0"/>
              <a:t>2-</a:t>
            </a:r>
            <a:r>
              <a:rPr lang="en-CA" sz="3400" noProof="0" dirty="0"/>
              <a:t>  </a:t>
            </a:r>
            <a:r>
              <a:rPr lang="en-CA" sz="3400" noProof="0" dirty="0">
                <a:sym typeface="Wingdings" panose="05000000000000000000" pitchFamily="2" charset="2"/>
              </a:rPr>
              <a:t></a:t>
            </a:r>
            <a:r>
              <a:rPr lang="en-CA" sz="3400" noProof="0" dirty="0"/>
              <a:t> </a:t>
            </a:r>
            <a:r>
              <a:rPr lang="en-CA" sz="3400" noProof="0" dirty="0">
                <a:solidFill>
                  <a:srgbClr val="7030A0"/>
                </a:solidFill>
              </a:rPr>
              <a:t>3</a:t>
            </a:r>
            <a:r>
              <a:rPr lang="en-CA" sz="3400" noProof="0" dirty="0"/>
              <a:t> CH</a:t>
            </a:r>
            <a:r>
              <a:rPr lang="en-CA" sz="3400" baseline="-25000" noProof="0" dirty="0"/>
              <a:t>3</a:t>
            </a:r>
            <a:r>
              <a:rPr lang="en-CA" sz="3400" noProof="0" dirty="0"/>
              <a:t>COOH  +  </a:t>
            </a:r>
            <a:r>
              <a:rPr lang="en-CA" sz="3400" noProof="0" dirty="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en-CA" sz="3400" noProof="0" dirty="0"/>
              <a:t> Cr</a:t>
            </a:r>
            <a:r>
              <a:rPr lang="en-CA" sz="3400" baseline="30000" noProof="0" dirty="0"/>
              <a:t>3+ </a:t>
            </a:r>
            <a:r>
              <a:rPr lang="en-CA" sz="3400" noProof="0" dirty="0"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en-CA" sz="3400" noProof="0" dirty="0"/>
              <a:t> </a:t>
            </a:r>
            <a:r>
              <a:rPr lang="en-CA" sz="3400" noProof="0" dirty="0">
                <a:solidFill>
                  <a:schemeClr val="accent1">
                    <a:lumMod val="75000"/>
                  </a:schemeClr>
                </a:solidFill>
              </a:rPr>
              <a:t>11 HOH</a:t>
            </a:r>
          </a:p>
          <a:p>
            <a:pPr marL="0" indent="0">
              <a:buNone/>
            </a:pPr>
            <a:endParaRPr lang="en-CA" sz="3200" noProof="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CA" sz="3200" noProof="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CA" sz="3200" noProof="0" dirty="0">
                <a:solidFill>
                  <a:schemeClr val="accent2">
                    <a:lumMod val="50000"/>
                  </a:schemeClr>
                </a:solidFill>
              </a:rPr>
              <a:t>include two Cr</a:t>
            </a:r>
            <a:r>
              <a:rPr lang="en-CA" sz="3200" baseline="30000" noProof="0" dirty="0">
                <a:solidFill>
                  <a:schemeClr val="accent2">
                    <a:lumMod val="50000"/>
                  </a:schemeClr>
                </a:solidFill>
              </a:rPr>
              <a:t>3+</a:t>
            </a:r>
            <a:r>
              <a:rPr lang="en-CA" sz="3200" noProof="0" dirty="0">
                <a:solidFill>
                  <a:schemeClr val="accent2">
                    <a:lumMod val="50000"/>
                  </a:schemeClr>
                </a:solidFill>
              </a:rPr>
              <a:t> ions on RHS</a:t>
            </a:r>
          </a:p>
          <a:p>
            <a:pPr marL="0" indent="0">
              <a:buNone/>
            </a:pPr>
            <a:r>
              <a:rPr lang="en-CA" sz="3200" noProof="0" dirty="0"/>
              <a:t>assign LEO and GER</a:t>
            </a:r>
          </a:p>
          <a:p>
            <a:pPr marL="0" indent="0">
              <a:buNone/>
            </a:pPr>
            <a:r>
              <a:rPr lang="en-CA" sz="3200" noProof="0" dirty="0">
                <a:solidFill>
                  <a:srgbClr val="C00000"/>
                </a:solidFill>
              </a:rPr>
              <a:t>equalize LEO/GER </a:t>
            </a:r>
            <a:r>
              <a:rPr lang="en-CA" sz="3200" noProof="0" dirty="0">
                <a:solidFill>
                  <a:srgbClr val="C00000"/>
                </a:solidFill>
                <a:sym typeface="Wingdings" panose="05000000000000000000" pitchFamily="2" charset="2"/>
              </a:rPr>
              <a:t> </a:t>
            </a:r>
            <a:r>
              <a:rPr lang="en-CA" sz="3200" noProof="0" dirty="0">
                <a:solidFill>
                  <a:srgbClr val="7030A0"/>
                </a:solidFill>
                <a:sym typeface="Wingdings" panose="05000000000000000000" pitchFamily="2" charset="2"/>
              </a:rPr>
              <a:t>LEO x 3; </a:t>
            </a:r>
            <a:r>
              <a:rPr lang="en-CA" sz="3200" noProof="0" dirty="0">
                <a:solidFill>
                  <a:schemeClr val="accent6">
                    <a:lumMod val="50000"/>
                  </a:schemeClr>
                </a:solidFill>
                <a:sym typeface="Wingdings" panose="05000000000000000000" pitchFamily="2" charset="2"/>
              </a:rPr>
              <a:t>GER x 2 (gives 12 e- “each”)</a:t>
            </a:r>
            <a:endParaRPr lang="en-CA" sz="3200" noProof="0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CA" sz="3200" noProof="0" dirty="0">
                <a:solidFill>
                  <a:schemeClr val="accent1">
                    <a:lumMod val="75000"/>
                  </a:schemeClr>
                </a:solidFill>
              </a:rPr>
              <a:t>add HOH to balance O</a:t>
            </a:r>
          </a:p>
          <a:p>
            <a:pPr marL="0" indent="0">
              <a:buNone/>
            </a:pPr>
            <a:r>
              <a:rPr lang="en-CA" sz="3200" noProof="0" dirty="0">
                <a:solidFill>
                  <a:srgbClr val="FFC000"/>
                </a:solidFill>
              </a:rPr>
              <a:t>add H</a:t>
            </a:r>
            <a:r>
              <a:rPr lang="en-CA" sz="3200" b="1" baseline="30000" noProof="0" dirty="0">
                <a:solidFill>
                  <a:srgbClr val="FFC000"/>
                </a:solidFill>
              </a:rPr>
              <a:t>+</a:t>
            </a:r>
            <a:r>
              <a:rPr lang="en-CA" sz="3200" noProof="0" dirty="0">
                <a:solidFill>
                  <a:srgbClr val="FFC000"/>
                </a:solidFill>
              </a:rPr>
              <a:t> to balance H</a:t>
            </a:r>
          </a:p>
          <a:p>
            <a:pPr marL="0" indent="0">
              <a:buNone/>
            </a:pPr>
            <a:r>
              <a:rPr lang="en-CA" sz="3200" noProof="0" dirty="0"/>
              <a:t>check LEO/GER, mass, charge</a:t>
            </a:r>
          </a:p>
          <a:p>
            <a:pPr marL="0" indent="0">
              <a:buNone/>
            </a:pPr>
            <a:endParaRPr lang="en-CA" sz="3200" noProof="0" dirty="0"/>
          </a:p>
          <a:p>
            <a:pPr marL="0" indent="0">
              <a:buNone/>
            </a:pPr>
            <a:endParaRPr lang="en-CA" noProof="0" dirty="0"/>
          </a:p>
        </p:txBody>
      </p:sp>
      <p:sp>
        <p:nvSpPr>
          <p:cNvPr id="5" name="Rounded Rectangle 4"/>
          <p:cNvSpPr/>
          <p:nvPr/>
        </p:nvSpPr>
        <p:spPr>
          <a:xfrm>
            <a:off x="2110839" y="1274619"/>
            <a:ext cx="658091" cy="3186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-IV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26102" y="1313319"/>
            <a:ext cx="658091" cy="3186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+VI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03050" y="1318814"/>
            <a:ext cx="658091" cy="3186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0</a:t>
            </a:r>
          </a:p>
        </p:txBody>
      </p:sp>
      <p:sp>
        <p:nvSpPr>
          <p:cNvPr id="8" name="Arc 7"/>
          <p:cNvSpPr/>
          <p:nvPr/>
        </p:nvSpPr>
        <p:spPr>
          <a:xfrm rot="10433901">
            <a:off x="4953554" y="1122979"/>
            <a:ext cx="4522395" cy="1652149"/>
          </a:xfrm>
          <a:prstGeom prst="arc">
            <a:avLst>
              <a:gd name="adj1" fmla="val 11379229"/>
              <a:gd name="adj2" fmla="val 0"/>
            </a:avLst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9" name="Rounded Rectangle 8"/>
          <p:cNvSpPr/>
          <p:nvPr/>
        </p:nvSpPr>
        <p:spPr>
          <a:xfrm>
            <a:off x="6057900" y="2420883"/>
            <a:ext cx="1270134" cy="270163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400" noProof="0" dirty="0">
                <a:solidFill>
                  <a:schemeClr val="accent6">
                    <a:lumMod val="50000"/>
                  </a:schemeClr>
                </a:solidFill>
              </a:rPr>
              <a:t>GER 6e-</a:t>
            </a:r>
          </a:p>
        </p:txBody>
      </p:sp>
      <p:sp>
        <p:nvSpPr>
          <p:cNvPr id="10" name="Arc 9"/>
          <p:cNvSpPr/>
          <p:nvPr/>
        </p:nvSpPr>
        <p:spPr>
          <a:xfrm>
            <a:off x="2526718" y="487145"/>
            <a:ext cx="4656861" cy="1246910"/>
          </a:xfrm>
          <a:prstGeom prst="arc">
            <a:avLst>
              <a:gd name="adj1" fmla="val 10767758"/>
              <a:gd name="adj2" fmla="val 0"/>
            </a:avLst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1" name="Rounded Rectangle 10"/>
          <p:cNvSpPr/>
          <p:nvPr/>
        </p:nvSpPr>
        <p:spPr>
          <a:xfrm>
            <a:off x="4207817" y="648981"/>
            <a:ext cx="1170712" cy="308726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400" noProof="0" dirty="0">
                <a:solidFill>
                  <a:srgbClr val="7030A0"/>
                </a:solidFill>
              </a:rPr>
              <a:t>LEO 4e-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075782" y="1595833"/>
            <a:ext cx="451074" cy="511023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600" noProof="0" dirty="0">
                <a:solidFill>
                  <a:schemeClr val="accent6">
                    <a:lumMod val="50000"/>
                  </a:schemeClr>
                </a:solidFill>
              </a:rPr>
              <a:t>4</a:t>
            </a:r>
          </a:p>
        </p:txBody>
      </p:sp>
      <p:sp>
        <p:nvSpPr>
          <p:cNvPr id="13" name="5-Point Star 12"/>
          <p:cNvSpPr/>
          <p:nvPr/>
        </p:nvSpPr>
        <p:spPr>
          <a:xfrm>
            <a:off x="3028205" y="6249699"/>
            <a:ext cx="547255" cy="34636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5" name="5-Point Star 14"/>
          <p:cNvSpPr/>
          <p:nvPr/>
        </p:nvSpPr>
        <p:spPr>
          <a:xfrm>
            <a:off x="4088078" y="6242122"/>
            <a:ext cx="547255" cy="34636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6" name="5-Point Star 15"/>
          <p:cNvSpPr/>
          <p:nvPr/>
        </p:nvSpPr>
        <p:spPr>
          <a:xfrm>
            <a:off x="1628896" y="6242122"/>
            <a:ext cx="547255" cy="34636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2" name="Rounded Rectangle 1"/>
          <p:cNvSpPr/>
          <p:nvPr/>
        </p:nvSpPr>
        <p:spPr>
          <a:xfrm>
            <a:off x="5750522" y="6306213"/>
            <a:ext cx="1861153" cy="299265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>
                <a:solidFill>
                  <a:srgbClr val="C00000"/>
                </a:solidFill>
              </a:rPr>
              <a:t>each side: 12+ </a:t>
            </a:r>
          </a:p>
        </p:txBody>
      </p:sp>
      <p:sp>
        <p:nvSpPr>
          <p:cNvPr id="3" name="Right Arrow 2"/>
          <p:cNvSpPr/>
          <p:nvPr/>
        </p:nvSpPr>
        <p:spPr>
          <a:xfrm>
            <a:off x="4844756" y="6369255"/>
            <a:ext cx="678873" cy="173182"/>
          </a:xfrm>
          <a:prstGeom prst="rightArrow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7" name="Rounded Rectangle 16"/>
          <p:cNvSpPr/>
          <p:nvPr/>
        </p:nvSpPr>
        <p:spPr>
          <a:xfrm>
            <a:off x="9170317" y="1631973"/>
            <a:ext cx="245779" cy="42542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8" name="Rounded Rectangle 17"/>
          <p:cNvSpPr/>
          <p:nvPr/>
        </p:nvSpPr>
        <p:spPr>
          <a:xfrm>
            <a:off x="6534904" y="1675705"/>
            <a:ext cx="245779" cy="42542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9" name="Rounded Rectangle 18"/>
          <p:cNvSpPr/>
          <p:nvPr/>
        </p:nvSpPr>
        <p:spPr>
          <a:xfrm>
            <a:off x="4293807" y="1654444"/>
            <a:ext cx="245779" cy="42542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20" name="Rounded Rectangle 19"/>
          <p:cNvSpPr/>
          <p:nvPr/>
        </p:nvSpPr>
        <p:spPr>
          <a:xfrm>
            <a:off x="1565943" y="1614759"/>
            <a:ext cx="245779" cy="42542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21" name="Rounded Rectangle 20"/>
          <p:cNvSpPr/>
          <p:nvPr/>
        </p:nvSpPr>
        <p:spPr>
          <a:xfrm>
            <a:off x="10221686" y="1472646"/>
            <a:ext cx="1736679" cy="56754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22" name="Rounded Rectangle 21"/>
          <p:cNvSpPr/>
          <p:nvPr/>
        </p:nvSpPr>
        <p:spPr>
          <a:xfrm>
            <a:off x="228600" y="1593273"/>
            <a:ext cx="1273629" cy="446913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4" name="Rounded Rectangle 13"/>
          <p:cNvSpPr/>
          <p:nvPr/>
        </p:nvSpPr>
        <p:spPr>
          <a:xfrm>
            <a:off x="8368144" y="5631873"/>
            <a:ext cx="3138055" cy="9736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Need to re-insert spectator ions </a:t>
            </a:r>
            <a:r>
              <a:rPr lang="en-CA" noProof="0" dirty="0">
                <a:sym typeface="Wingdings" panose="05000000000000000000" pitchFamily="2" charset="2"/>
              </a:rPr>
              <a:t> next slide</a:t>
            </a:r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1468026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2" grpId="0" animBg="1"/>
      <p:bldP spid="3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2457"/>
          </a:xfrm>
        </p:spPr>
        <p:txBody>
          <a:bodyPr/>
          <a:lstStyle/>
          <a:p>
            <a:r>
              <a:rPr lang="en-CA" noProof="0" dirty="0">
                <a:solidFill>
                  <a:srgbClr val="002060"/>
                </a:solidFill>
              </a:rPr>
              <a:t>Final step: re-insert Spectator 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855" y="1205346"/>
            <a:ext cx="11526981" cy="5181600"/>
          </a:xfrm>
        </p:spPr>
        <p:txBody>
          <a:bodyPr/>
          <a:lstStyle/>
          <a:p>
            <a:pPr marL="0" indent="0">
              <a:buNone/>
            </a:pPr>
            <a:endParaRPr lang="en-CA" noProof="0" dirty="0"/>
          </a:p>
          <a:p>
            <a:pPr marL="0" indent="0">
              <a:buNone/>
            </a:pPr>
            <a:r>
              <a:rPr lang="en-CA" noProof="0" dirty="0">
                <a:solidFill>
                  <a:srgbClr val="C00000"/>
                </a:solidFill>
              </a:rPr>
              <a:t>16 H</a:t>
            </a:r>
            <a:r>
              <a:rPr lang="en-CA" b="1" baseline="30000" noProof="0" dirty="0">
                <a:solidFill>
                  <a:srgbClr val="C00000"/>
                </a:solidFill>
              </a:rPr>
              <a:t>+</a:t>
            </a:r>
            <a:r>
              <a:rPr lang="en-CA" noProof="0" dirty="0"/>
              <a:t>  +  </a:t>
            </a:r>
            <a:r>
              <a:rPr lang="en-CA" noProof="0" dirty="0">
                <a:solidFill>
                  <a:srgbClr val="7030A0"/>
                </a:solidFill>
              </a:rPr>
              <a:t>3 </a:t>
            </a:r>
            <a:r>
              <a:rPr lang="en-CA" noProof="0" dirty="0"/>
              <a:t>CH</a:t>
            </a:r>
            <a:r>
              <a:rPr lang="en-CA" baseline="-25000" noProof="0" dirty="0"/>
              <a:t>3</a:t>
            </a:r>
            <a:r>
              <a:rPr lang="en-CA" noProof="0" dirty="0"/>
              <a:t>CH­</a:t>
            </a:r>
            <a:r>
              <a:rPr lang="en-CA" baseline="-25000" noProof="0" dirty="0"/>
              <a:t>2</a:t>
            </a:r>
            <a:r>
              <a:rPr lang="en-CA" noProof="0" dirty="0"/>
              <a:t>OH  +  </a:t>
            </a:r>
            <a:r>
              <a:rPr lang="en-CA" noProof="0" dirty="0">
                <a:solidFill>
                  <a:srgbClr val="00B050"/>
                </a:solidFill>
              </a:rPr>
              <a:t>2 Cr</a:t>
            </a:r>
            <a:r>
              <a:rPr lang="en-CA" baseline="-25000" noProof="0" dirty="0">
                <a:solidFill>
                  <a:srgbClr val="00B050"/>
                </a:solidFill>
              </a:rPr>
              <a:t>2</a:t>
            </a:r>
            <a:r>
              <a:rPr lang="en-CA" noProof="0" dirty="0">
                <a:solidFill>
                  <a:srgbClr val="00B050"/>
                </a:solidFill>
              </a:rPr>
              <a:t>O</a:t>
            </a:r>
            <a:r>
              <a:rPr lang="en-CA" baseline="-25000" noProof="0" dirty="0">
                <a:solidFill>
                  <a:srgbClr val="00B050"/>
                </a:solidFill>
              </a:rPr>
              <a:t>7</a:t>
            </a:r>
            <a:r>
              <a:rPr lang="en-CA" b="1" baseline="30000" noProof="0" dirty="0">
                <a:solidFill>
                  <a:srgbClr val="00B050"/>
                </a:solidFill>
              </a:rPr>
              <a:t>2-</a:t>
            </a:r>
            <a:r>
              <a:rPr lang="en-CA" noProof="0" dirty="0">
                <a:solidFill>
                  <a:srgbClr val="00B050"/>
                </a:solidFill>
              </a:rPr>
              <a:t>    </a:t>
            </a:r>
            <a:r>
              <a:rPr lang="en-CA" noProof="0" dirty="0">
                <a:sym typeface="Wingdings" panose="05000000000000000000" pitchFamily="2" charset="2"/>
              </a:rPr>
              <a:t></a:t>
            </a:r>
            <a:r>
              <a:rPr lang="en-CA" noProof="0" dirty="0"/>
              <a:t>   </a:t>
            </a:r>
            <a:r>
              <a:rPr lang="en-CA" noProof="0" dirty="0">
                <a:solidFill>
                  <a:srgbClr val="7030A0"/>
                </a:solidFill>
              </a:rPr>
              <a:t>3</a:t>
            </a:r>
            <a:r>
              <a:rPr lang="en-CA" noProof="0" dirty="0"/>
              <a:t> CH</a:t>
            </a:r>
            <a:r>
              <a:rPr lang="en-CA" baseline="-25000" noProof="0" dirty="0"/>
              <a:t>3</a:t>
            </a:r>
            <a:r>
              <a:rPr lang="en-CA" noProof="0" dirty="0"/>
              <a:t>COOH  +  </a:t>
            </a: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4 Cr</a:t>
            </a:r>
            <a:r>
              <a:rPr lang="en-CA" baseline="30000" noProof="0" dirty="0">
                <a:solidFill>
                  <a:schemeClr val="accent2">
                    <a:lumMod val="50000"/>
                  </a:schemeClr>
                </a:solidFill>
              </a:rPr>
              <a:t>3+ </a:t>
            </a:r>
            <a:r>
              <a:rPr lang="en-CA" noProof="0" dirty="0"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en-CA" noProof="0" dirty="0"/>
              <a:t> </a:t>
            </a:r>
            <a:r>
              <a:rPr lang="en-CA" noProof="0" dirty="0">
                <a:solidFill>
                  <a:schemeClr val="accent1">
                    <a:lumMod val="75000"/>
                  </a:schemeClr>
                </a:solidFill>
              </a:rPr>
              <a:t>11 HOH</a:t>
            </a:r>
          </a:p>
          <a:p>
            <a:pPr marL="0" indent="0">
              <a:buNone/>
            </a:pPr>
            <a:endParaRPr lang="en-CA" noProof="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CA" noProof="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CA" noProof="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CA" noProof="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CA" noProof="0" dirty="0">
                <a:solidFill>
                  <a:srgbClr val="C00000"/>
                </a:solidFill>
              </a:rPr>
              <a:t>8 H</a:t>
            </a:r>
            <a:r>
              <a:rPr lang="en-CA" baseline="-25000" noProof="0" dirty="0">
                <a:solidFill>
                  <a:srgbClr val="C00000"/>
                </a:solidFill>
              </a:rPr>
              <a:t>2</a:t>
            </a:r>
            <a:r>
              <a:rPr lang="en-CA" noProof="0" dirty="0">
                <a:solidFill>
                  <a:srgbClr val="C00000"/>
                </a:solidFill>
              </a:rPr>
              <a:t>SO</a:t>
            </a:r>
            <a:r>
              <a:rPr lang="en-CA" baseline="-25000" noProof="0" dirty="0">
                <a:solidFill>
                  <a:srgbClr val="C00000"/>
                </a:solidFill>
              </a:rPr>
              <a:t>4</a:t>
            </a:r>
            <a:r>
              <a:rPr lang="en-CA" noProof="0" dirty="0">
                <a:solidFill>
                  <a:srgbClr val="C00000"/>
                </a:solidFill>
              </a:rPr>
              <a:t>  </a:t>
            </a:r>
            <a:r>
              <a:rPr lang="en-CA" noProof="0" dirty="0"/>
              <a:t>+  CH</a:t>
            </a:r>
            <a:r>
              <a:rPr lang="en-CA" baseline="-25000" noProof="0" dirty="0"/>
              <a:t>3</a:t>
            </a:r>
            <a:r>
              <a:rPr lang="en-CA" noProof="0" dirty="0"/>
              <a:t>CH­</a:t>
            </a:r>
            <a:r>
              <a:rPr lang="en-CA" baseline="-25000" noProof="0" dirty="0"/>
              <a:t>2</a:t>
            </a:r>
            <a:r>
              <a:rPr lang="en-CA" noProof="0" dirty="0"/>
              <a:t>OH  +  </a:t>
            </a:r>
            <a:r>
              <a:rPr lang="en-CA" noProof="0" dirty="0">
                <a:solidFill>
                  <a:srgbClr val="00B050"/>
                </a:solidFill>
              </a:rPr>
              <a:t>2 K</a:t>
            </a:r>
            <a:r>
              <a:rPr lang="en-CA" baseline="-25000" noProof="0" dirty="0">
                <a:solidFill>
                  <a:srgbClr val="00B050"/>
                </a:solidFill>
              </a:rPr>
              <a:t>2</a:t>
            </a:r>
            <a:r>
              <a:rPr lang="en-CA" noProof="0" dirty="0">
                <a:solidFill>
                  <a:srgbClr val="00B050"/>
                </a:solidFill>
              </a:rPr>
              <a:t>Cr</a:t>
            </a:r>
            <a:r>
              <a:rPr lang="en-CA" baseline="-25000" noProof="0" dirty="0">
                <a:solidFill>
                  <a:srgbClr val="00B050"/>
                </a:solidFill>
              </a:rPr>
              <a:t>2</a:t>
            </a:r>
            <a:r>
              <a:rPr lang="en-CA" noProof="0" dirty="0">
                <a:solidFill>
                  <a:srgbClr val="00B050"/>
                </a:solidFill>
              </a:rPr>
              <a:t>O</a:t>
            </a:r>
            <a:r>
              <a:rPr lang="en-CA" baseline="-25000" noProof="0" dirty="0">
                <a:solidFill>
                  <a:srgbClr val="00B050"/>
                </a:solidFill>
              </a:rPr>
              <a:t>7</a:t>
            </a:r>
            <a:r>
              <a:rPr lang="en-CA" noProof="0" dirty="0">
                <a:solidFill>
                  <a:srgbClr val="00B050"/>
                </a:solidFill>
              </a:rPr>
              <a:t>  </a:t>
            </a:r>
            <a:r>
              <a:rPr lang="en-CA" noProof="0" dirty="0">
                <a:sym typeface="Wingdings" panose="05000000000000000000" pitchFamily="2" charset="2"/>
              </a:rPr>
              <a:t></a:t>
            </a:r>
            <a:r>
              <a:rPr lang="en-CA" noProof="0" dirty="0"/>
              <a:t> </a:t>
            </a:r>
            <a:r>
              <a:rPr lang="en-CA" noProof="0" dirty="0">
                <a:solidFill>
                  <a:srgbClr val="7030A0"/>
                </a:solidFill>
              </a:rPr>
              <a:t>3</a:t>
            </a:r>
            <a:r>
              <a:rPr lang="en-CA" noProof="0" dirty="0"/>
              <a:t> CH</a:t>
            </a:r>
            <a:r>
              <a:rPr lang="en-CA" baseline="-25000" noProof="0" dirty="0"/>
              <a:t>3</a:t>
            </a:r>
            <a:r>
              <a:rPr lang="en-CA" noProof="0" dirty="0"/>
              <a:t>COOH  +  </a:t>
            </a: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2 Cr</a:t>
            </a:r>
            <a:r>
              <a:rPr lang="en-CA" baseline="-25000" noProof="0" dirty="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(SO</a:t>
            </a:r>
            <a:r>
              <a:rPr lang="en-CA" baseline="-25000" noProof="0" dirty="0">
                <a:solidFill>
                  <a:schemeClr val="accent2">
                    <a:lumMod val="50000"/>
                  </a:schemeClr>
                </a:solidFill>
              </a:rPr>
              <a:t>4</a:t>
            </a: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)</a:t>
            </a:r>
            <a:r>
              <a:rPr lang="en-CA" baseline="-25000" noProof="0" dirty="0">
                <a:solidFill>
                  <a:schemeClr val="accent2">
                    <a:lumMod val="50000"/>
                  </a:schemeClr>
                </a:solidFill>
              </a:rPr>
              <a:t>3</a:t>
            </a:r>
            <a:r>
              <a:rPr lang="en-CA" baseline="30000" noProof="0" dirty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en-CA" noProof="0" dirty="0">
                <a:solidFill>
                  <a:schemeClr val="accent1">
                    <a:lumMod val="75000"/>
                  </a:schemeClr>
                </a:solidFill>
              </a:rPr>
              <a:t>+ </a:t>
            </a:r>
            <a:r>
              <a:rPr lang="en-CA" noProof="0" dirty="0"/>
              <a:t> </a:t>
            </a:r>
            <a:r>
              <a:rPr lang="en-CA" noProof="0" dirty="0">
                <a:solidFill>
                  <a:schemeClr val="accent1">
                    <a:lumMod val="75000"/>
                  </a:schemeClr>
                </a:solidFill>
              </a:rPr>
              <a:t>11 HOH</a:t>
            </a:r>
          </a:p>
          <a:p>
            <a:pPr marL="0" indent="0">
              <a:buNone/>
            </a:pPr>
            <a:endParaRPr lang="en-CA" noProof="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CA" noProof="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CA" sz="3200" noProof="0" dirty="0">
                <a:solidFill>
                  <a:srgbClr val="002060"/>
                </a:solidFill>
              </a:rPr>
              <a:t>Wait!! </a:t>
            </a:r>
            <a:r>
              <a:rPr lang="en-CA" sz="3200" noProof="0" dirty="0">
                <a:solidFill>
                  <a:srgbClr val="7030A0"/>
                </a:solidFill>
              </a:rPr>
              <a:t>K</a:t>
            </a:r>
            <a:r>
              <a:rPr lang="en-CA" sz="3200" b="1" baseline="30000" noProof="0" dirty="0">
                <a:solidFill>
                  <a:srgbClr val="7030A0"/>
                </a:solidFill>
              </a:rPr>
              <a:t>+</a:t>
            </a:r>
            <a:r>
              <a:rPr lang="en-CA" sz="3200" noProof="0" dirty="0">
                <a:solidFill>
                  <a:srgbClr val="7030A0"/>
                </a:solidFill>
              </a:rPr>
              <a:t> not balanced</a:t>
            </a:r>
            <a:r>
              <a:rPr lang="en-CA" sz="3200" noProof="0" dirty="0">
                <a:solidFill>
                  <a:srgbClr val="002060"/>
                </a:solidFill>
              </a:rPr>
              <a:t>; </a:t>
            </a:r>
            <a:r>
              <a:rPr lang="en-CA" sz="3200" noProof="0" dirty="0">
                <a:solidFill>
                  <a:srgbClr val="FFC000"/>
                </a:solidFill>
              </a:rPr>
              <a:t>SO</a:t>
            </a:r>
            <a:r>
              <a:rPr lang="en-CA" sz="3200" baseline="-25000" noProof="0" dirty="0">
                <a:solidFill>
                  <a:srgbClr val="FFC000"/>
                </a:solidFill>
              </a:rPr>
              <a:t>4</a:t>
            </a:r>
            <a:r>
              <a:rPr lang="en-CA" sz="3200" b="1" baseline="30000" noProof="0" dirty="0">
                <a:solidFill>
                  <a:srgbClr val="FFC000"/>
                </a:solidFill>
              </a:rPr>
              <a:t>2-</a:t>
            </a:r>
            <a:r>
              <a:rPr lang="en-CA" sz="3200" noProof="0" dirty="0">
                <a:solidFill>
                  <a:srgbClr val="FFC000"/>
                </a:solidFill>
              </a:rPr>
              <a:t> ions not balanced </a:t>
            </a:r>
            <a:r>
              <a:rPr lang="en-CA" sz="3200" noProof="0" dirty="0">
                <a:solidFill>
                  <a:srgbClr val="002060"/>
                </a:solidFill>
              </a:rPr>
              <a:t>– what to do?</a:t>
            </a:r>
          </a:p>
          <a:p>
            <a:pPr marL="0" indent="0">
              <a:buNone/>
            </a:pPr>
            <a:endParaRPr lang="en-CA" noProof="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CA" noProof="0" dirty="0"/>
          </a:p>
        </p:txBody>
      </p:sp>
      <p:sp>
        <p:nvSpPr>
          <p:cNvPr id="4" name="Rounded Rectangle 3"/>
          <p:cNvSpPr/>
          <p:nvPr/>
        </p:nvSpPr>
        <p:spPr>
          <a:xfrm>
            <a:off x="5022272" y="1207945"/>
            <a:ext cx="900545" cy="4359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H</a:t>
            </a:r>
            <a:r>
              <a:rPr lang="en-CA" baseline="-25000" noProof="0" dirty="0"/>
              <a:t>2</a:t>
            </a:r>
            <a:r>
              <a:rPr lang="en-CA" noProof="0" dirty="0"/>
              <a:t>SO</a:t>
            </a:r>
            <a:r>
              <a:rPr lang="en-CA" baseline="-25000" noProof="0" dirty="0"/>
              <a:t>4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17764" y="2266951"/>
            <a:ext cx="1440872" cy="8936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H</a:t>
            </a:r>
            <a:r>
              <a:rPr lang="en-CA" b="1" baseline="30000" noProof="0" dirty="0"/>
              <a:t>+</a:t>
            </a:r>
            <a:r>
              <a:rPr lang="en-CA" noProof="0" dirty="0"/>
              <a:t> ions provided by H</a:t>
            </a:r>
            <a:r>
              <a:rPr lang="en-CA" b="1" baseline="-25000" noProof="0" dirty="0"/>
              <a:t>2</a:t>
            </a:r>
            <a:r>
              <a:rPr lang="en-CA" noProof="0" dirty="0"/>
              <a:t>SO</a:t>
            </a:r>
            <a:r>
              <a:rPr lang="en-CA" b="1" baseline="-25000" noProof="0" dirty="0"/>
              <a:t>4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848097" y="2247902"/>
            <a:ext cx="1440872" cy="8936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Need to re-insert K</a:t>
            </a:r>
            <a:r>
              <a:rPr lang="en-CA" b="1" baseline="30000" noProof="0" dirty="0"/>
              <a:t>+</a:t>
            </a:r>
            <a:r>
              <a:rPr lang="en-CA" noProof="0" dirty="0"/>
              <a:t> ions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021775" y="2199411"/>
            <a:ext cx="1440872" cy="8936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What is the anion for Cr</a:t>
            </a:r>
            <a:r>
              <a:rPr lang="en-CA" b="1" baseline="30000" noProof="0" dirty="0"/>
              <a:t>3+</a:t>
            </a:r>
            <a:r>
              <a:rPr lang="en-CA" noProof="0" dirty="0"/>
              <a:t>?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906236" y="3160569"/>
            <a:ext cx="13606" cy="997033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555671" y="3160569"/>
            <a:ext cx="25725" cy="93512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8929813" y="3101687"/>
            <a:ext cx="22637" cy="93512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10217727" y="4751612"/>
            <a:ext cx="1800348" cy="63038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000" noProof="0" dirty="0">
                <a:solidFill>
                  <a:schemeClr val="tx1"/>
                </a:solidFill>
              </a:rPr>
              <a:t>+ 2 </a:t>
            </a:r>
            <a:r>
              <a:rPr lang="en-CA" sz="3000" noProof="0" dirty="0">
                <a:solidFill>
                  <a:srgbClr val="7030A0"/>
                </a:solidFill>
              </a:rPr>
              <a:t>K</a:t>
            </a:r>
            <a:r>
              <a:rPr lang="en-CA" sz="3000" baseline="-25000" noProof="0" dirty="0">
                <a:solidFill>
                  <a:srgbClr val="7030A0"/>
                </a:solidFill>
              </a:rPr>
              <a:t>2</a:t>
            </a:r>
            <a:r>
              <a:rPr lang="en-CA" sz="3000" noProof="0" dirty="0">
                <a:solidFill>
                  <a:srgbClr val="FFC000"/>
                </a:solidFill>
              </a:rPr>
              <a:t>SO</a:t>
            </a:r>
            <a:r>
              <a:rPr lang="en-CA" sz="3000" baseline="-25000" noProof="0" dirty="0">
                <a:solidFill>
                  <a:srgbClr val="FFC000"/>
                </a:solidFill>
              </a:rPr>
              <a:t>4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17764" y="1067140"/>
            <a:ext cx="1792679" cy="43858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noProof="0" dirty="0">
                <a:solidFill>
                  <a:srgbClr val="C00000"/>
                </a:solidFill>
              </a:rPr>
              <a:t>what to do ???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838200" y="1516857"/>
            <a:ext cx="623207" cy="213972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394855" y="4245429"/>
            <a:ext cx="1295152" cy="60415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8" name="Rounded Rectangle 17"/>
          <p:cNvSpPr/>
          <p:nvPr/>
        </p:nvSpPr>
        <p:spPr>
          <a:xfrm>
            <a:off x="4119130" y="4282013"/>
            <a:ext cx="1367270" cy="60415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9" name="Rounded Rectangle 18"/>
          <p:cNvSpPr/>
          <p:nvPr/>
        </p:nvSpPr>
        <p:spPr>
          <a:xfrm>
            <a:off x="8221682" y="4238564"/>
            <a:ext cx="1657103" cy="60415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1968526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13" grpId="0" animBg="1"/>
      <p:bldP spid="14" grpId="0" animBg="1"/>
      <p:bldP spid="17" grpId="0" animBg="1"/>
      <p:bldP spid="18" grpId="0" animBg="1"/>
      <p:bldP spid="1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46854"/>
            <a:ext cx="10515600" cy="861002"/>
          </a:xfrm>
        </p:spPr>
        <p:txBody>
          <a:bodyPr/>
          <a:lstStyle/>
          <a:p>
            <a:r>
              <a:rPr lang="en-CA" noProof="0" dirty="0">
                <a:solidFill>
                  <a:srgbClr val="002060"/>
                </a:solidFill>
              </a:rPr>
              <a:t>A Redox-Balancing Challenge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312717"/>
            <a:ext cx="11963400" cy="54552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CA" sz="4400" noProof="0" dirty="0"/>
              <a:t>CrI</a:t>
            </a:r>
            <a:r>
              <a:rPr lang="en-CA" sz="4400" baseline="-25000" noProof="0" dirty="0"/>
              <a:t>3</a:t>
            </a:r>
            <a:r>
              <a:rPr lang="en-CA" sz="4400" noProof="0" dirty="0"/>
              <a:t>  +  KOH  +  Cl</a:t>
            </a:r>
            <a:r>
              <a:rPr lang="en-CA" sz="4400" baseline="-25000" noProof="0" dirty="0"/>
              <a:t>2</a:t>
            </a:r>
            <a:r>
              <a:rPr lang="en-CA" sz="4400" noProof="0" dirty="0"/>
              <a:t>  </a:t>
            </a:r>
            <a:r>
              <a:rPr lang="en-CA" sz="4400" noProof="0" dirty="0">
                <a:sym typeface="Wingdings" panose="05000000000000000000" pitchFamily="2" charset="2"/>
              </a:rPr>
              <a:t></a:t>
            </a:r>
            <a:r>
              <a:rPr lang="en-CA" sz="4400" noProof="0" dirty="0"/>
              <a:t>  K</a:t>
            </a:r>
            <a:r>
              <a:rPr lang="en-CA" sz="4400" baseline="-25000" noProof="0" dirty="0"/>
              <a:t>2</a:t>
            </a:r>
            <a:r>
              <a:rPr lang="en-CA" sz="4400" noProof="0" dirty="0"/>
              <a:t>CrO</a:t>
            </a:r>
            <a:r>
              <a:rPr lang="en-CA" sz="4400" baseline="-25000" noProof="0" dirty="0"/>
              <a:t>4</a:t>
            </a:r>
            <a:r>
              <a:rPr lang="en-CA" sz="4400" noProof="0" dirty="0"/>
              <a:t>  +  KIO</a:t>
            </a:r>
            <a:r>
              <a:rPr lang="en-CA" sz="4400" baseline="-25000" noProof="0" dirty="0"/>
              <a:t>4</a:t>
            </a:r>
            <a:r>
              <a:rPr lang="en-CA" sz="4400" noProof="0" dirty="0"/>
              <a:t>  +  </a:t>
            </a:r>
            <a:r>
              <a:rPr lang="en-CA" sz="4400" noProof="0" dirty="0" err="1"/>
              <a:t>KCl</a:t>
            </a:r>
            <a:r>
              <a:rPr lang="en-CA" sz="4400" noProof="0" dirty="0"/>
              <a:t>  +  H</a:t>
            </a:r>
            <a:r>
              <a:rPr lang="en-CA" sz="4400" baseline="-25000" noProof="0" dirty="0"/>
              <a:t>2</a:t>
            </a:r>
            <a:r>
              <a:rPr lang="en-CA" sz="4400" noProof="0" dirty="0"/>
              <a:t>O</a:t>
            </a:r>
          </a:p>
          <a:p>
            <a:pPr marL="0" indent="0">
              <a:buNone/>
            </a:pPr>
            <a:endParaRPr lang="en-CA" sz="3200" noProof="0" dirty="0"/>
          </a:p>
          <a:p>
            <a:pPr marL="0" indent="0">
              <a:buNone/>
            </a:pPr>
            <a:r>
              <a:rPr lang="en-CA" sz="3200" noProof="0" dirty="0">
                <a:solidFill>
                  <a:srgbClr val="002060"/>
                </a:solidFill>
              </a:rPr>
              <a:t>where to start?</a:t>
            </a:r>
          </a:p>
          <a:p>
            <a:pPr marL="0" indent="0">
              <a:buNone/>
            </a:pPr>
            <a:r>
              <a:rPr lang="en-CA" sz="3200" noProof="0" dirty="0">
                <a:solidFill>
                  <a:srgbClr val="00B050"/>
                </a:solidFill>
              </a:rPr>
              <a:t>remove spectator ions </a:t>
            </a:r>
            <a:r>
              <a:rPr lang="en-CA" sz="3200" noProof="0" dirty="0">
                <a:solidFill>
                  <a:srgbClr val="00B050"/>
                </a:solidFill>
                <a:sym typeface="Wingdings" panose="05000000000000000000" pitchFamily="2" charset="2"/>
              </a:rPr>
              <a:t>  K</a:t>
            </a:r>
            <a:r>
              <a:rPr lang="en-CA" sz="3200" baseline="30000" noProof="0" dirty="0">
                <a:solidFill>
                  <a:srgbClr val="00B050"/>
                </a:solidFill>
                <a:sym typeface="Wingdings" panose="05000000000000000000" pitchFamily="2" charset="2"/>
              </a:rPr>
              <a:t>+ </a:t>
            </a:r>
            <a:r>
              <a:rPr lang="en-CA" sz="3200" noProof="0" dirty="0">
                <a:solidFill>
                  <a:srgbClr val="00B050"/>
                </a:solidFill>
                <a:sym typeface="Wingdings" panose="05000000000000000000" pitchFamily="2" charset="2"/>
              </a:rPr>
              <a:t> will re-insert later</a:t>
            </a:r>
          </a:p>
          <a:p>
            <a:pPr marL="0" indent="0">
              <a:buNone/>
            </a:pPr>
            <a:r>
              <a:rPr lang="en-CA" sz="3200" noProof="0" dirty="0">
                <a:solidFill>
                  <a:schemeClr val="accent4">
                    <a:lumMod val="50000"/>
                  </a:schemeClr>
                </a:solidFill>
                <a:sym typeface="Wingdings" panose="05000000000000000000" pitchFamily="2" charset="2"/>
              </a:rPr>
              <a:t>can remove HOH  it will be added later to balance O</a:t>
            </a:r>
          </a:p>
          <a:p>
            <a:pPr marL="0" indent="0">
              <a:buNone/>
            </a:pPr>
            <a:r>
              <a:rPr lang="en-CA" sz="3200" noProof="0" dirty="0">
                <a:solidFill>
                  <a:srgbClr val="C00000"/>
                </a:solidFill>
                <a:sym typeface="Wingdings" panose="05000000000000000000" pitchFamily="2" charset="2"/>
              </a:rPr>
              <a:t>remove KOH  add it later when dealing with BASIC solution</a:t>
            </a:r>
            <a:endParaRPr lang="en-CA" sz="3200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CA" sz="3200" noProof="0" dirty="0">
                <a:solidFill>
                  <a:srgbClr val="0070C0"/>
                </a:solidFill>
              </a:rPr>
              <a:t>assign ON</a:t>
            </a:r>
          </a:p>
          <a:p>
            <a:pPr marL="0" indent="0">
              <a:buNone/>
            </a:pPr>
            <a:r>
              <a:rPr lang="en-CA" sz="3200" noProof="0" dirty="0">
                <a:solidFill>
                  <a:srgbClr val="7030A0"/>
                </a:solidFill>
              </a:rPr>
              <a:t>identify LEO</a:t>
            </a:r>
            <a:r>
              <a:rPr lang="en-CA" sz="3200" noProof="0" dirty="0">
                <a:solidFill>
                  <a:schemeClr val="accent6">
                    <a:lumMod val="50000"/>
                  </a:schemeClr>
                </a:solidFill>
              </a:rPr>
              <a:t>/GER</a:t>
            </a:r>
            <a:r>
              <a:rPr lang="en-CA" sz="3200" noProof="0" dirty="0"/>
              <a:t>				</a:t>
            </a:r>
            <a:r>
              <a:rPr lang="en-CA" sz="3200" noProof="0" dirty="0">
                <a:solidFill>
                  <a:srgbClr val="002060"/>
                </a:solidFill>
              </a:rPr>
              <a:t>. . . take a look . . . </a:t>
            </a:r>
          </a:p>
          <a:p>
            <a:pPr marL="0" indent="0">
              <a:buNone/>
            </a:pPr>
            <a:endParaRPr lang="en-CA" sz="3200" noProof="0" dirty="0"/>
          </a:p>
          <a:p>
            <a:pPr marL="0" indent="0">
              <a:buNone/>
            </a:pPr>
            <a:endParaRPr lang="en-CA" sz="3200" noProof="0" dirty="0"/>
          </a:p>
          <a:p>
            <a:endParaRPr lang="en-CA" sz="3200" noProof="0" dirty="0"/>
          </a:p>
        </p:txBody>
      </p:sp>
      <p:sp>
        <p:nvSpPr>
          <p:cNvPr id="4" name="Rounded Rectangle 3"/>
          <p:cNvSpPr/>
          <p:nvPr/>
        </p:nvSpPr>
        <p:spPr>
          <a:xfrm>
            <a:off x="9358745" y="2417618"/>
            <a:ext cx="2355273" cy="6927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What is the first rule of problem-solving?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691255" y="3657600"/>
            <a:ext cx="1960418" cy="5576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noProof="0" dirty="0"/>
              <a:t>LOOK AT IT</a:t>
            </a:r>
          </a:p>
        </p:txBody>
      </p:sp>
      <p:pic>
        <p:nvPicPr>
          <p:cNvPr id="6" name="Picture 2" descr="Eye Clipart For Kids - Clip Art Eyes Watching , Free Transparent Clipart -  ClipartKe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4956" y="2017108"/>
            <a:ext cx="1561767" cy="109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 flipH="1" flipV="1">
            <a:off x="1260764" y="1939636"/>
            <a:ext cx="1995054" cy="554182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5552834" y="2148090"/>
            <a:ext cx="2424545" cy="8312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Re-write—temporarily:</a:t>
            </a:r>
          </a:p>
          <a:p>
            <a:pPr algn="ctr"/>
            <a:r>
              <a:rPr lang="en-CA" noProof="0" dirty="0"/>
              <a:t>CrI</a:t>
            </a:r>
            <a:r>
              <a:rPr lang="en-CA" baseline="-25000" noProof="0" dirty="0"/>
              <a:t>3</a:t>
            </a:r>
            <a:r>
              <a:rPr lang="en-CA" noProof="0" dirty="0"/>
              <a:t> as Cr</a:t>
            </a:r>
            <a:r>
              <a:rPr lang="en-CA" b="1" baseline="30000" noProof="0" dirty="0"/>
              <a:t>3+</a:t>
            </a:r>
            <a:r>
              <a:rPr lang="en-CA" noProof="0" dirty="0"/>
              <a:t> and 3 I</a:t>
            </a:r>
            <a:r>
              <a:rPr lang="en-CA" b="1" baseline="30000" noProof="0" dirty="0"/>
              <a:t>-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835861" y="2619144"/>
            <a:ext cx="716973" cy="0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1925782" y="1312718"/>
            <a:ext cx="1101436" cy="626918"/>
          </a:xfrm>
          <a:prstGeom prst="round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769574" y="1939636"/>
            <a:ext cx="1414727" cy="3056024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3713019" y="4996295"/>
            <a:ext cx="1663798" cy="7481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indicates BASIC solution</a:t>
            </a:r>
          </a:p>
        </p:txBody>
      </p:sp>
    </p:spTree>
    <p:extLst>
      <p:ext uri="{BB962C8B-B14F-4D97-AF65-F5344CB8AC3E}">
        <p14:creationId xmlns:p14="http://schemas.microsoft.com/office/powerpoint/2010/main" val="2035237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7" grpId="0" animBg="1"/>
      <p:bldP spid="12" grpId="0" animBg="1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927" y="666519"/>
            <a:ext cx="11360728" cy="5976736"/>
          </a:xfrm>
        </p:spPr>
        <p:txBody>
          <a:bodyPr/>
          <a:lstStyle/>
          <a:p>
            <a:pPr marL="0" indent="0">
              <a:buNone/>
            </a:pPr>
            <a:endParaRPr lang="en-CA" noProof="0" dirty="0"/>
          </a:p>
          <a:p>
            <a:pPr marL="0" indent="0">
              <a:buNone/>
            </a:pPr>
            <a:endParaRPr lang="en-CA" noProof="0" dirty="0"/>
          </a:p>
          <a:p>
            <a:pPr marL="0" indent="0">
              <a:buNone/>
            </a:pPr>
            <a:r>
              <a:rPr lang="en-CA" sz="4000" noProof="0" dirty="0"/>
              <a:t>	Cr</a:t>
            </a:r>
            <a:r>
              <a:rPr lang="en-CA" sz="4000" baseline="30000" noProof="0" dirty="0"/>
              <a:t>3+</a:t>
            </a:r>
            <a:r>
              <a:rPr lang="en-CA" sz="4000" noProof="0" dirty="0"/>
              <a:t> + 3 I</a:t>
            </a:r>
            <a:r>
              <a:rPr lang="en-CA" sz="4000" b="1" baseline="30000" noProof="0" dirty="0"/>
              <a:t>-</a:t>
            </a:r>
            <a:r>
              <a:rPr lang="en-CA" sz="4000" noProof="0" dirty="0"/>
              <a:t>  +  Cl</a:t>
            </a:r>
            <a:r>
              <a:rPr lang="en-CA" sz="4000" baseline="-25000" noProof="0" dirty="0"/>
              <a:t>2</a:t>
            </a:r>
            <a:r>
              <a:rPr lang="en-CA" sz="4000" noProof="0" dirty="0"/>
              <a:t>  </a:t>
            </a:r>
            <a:r>
              <a:rPr lang="en-CA" sz="4000" noProof="0" dirty="0">
                <a:sym typeface="Wingdings" panose="05000000000000000000" pitchFamily="2" charset="2"/>
              </a:rPr>
              <a:t></a:t>
            </a:r>
            <a:r>
              <a:rPr lang="en-CA" sz="4000" noProof="0" dirty="0"/>
              <a:t>  CrO</a:t>
            </a:r>
            <a:r>
              <a:rPr lang="en-CA" sz="4000" baseline="-25000" noProof="0" dirty="0"/>
              <a:t>4</a:t>
            </a:r>
            <a:r>
              <a:rPr lang="en-CA" sz="4000" b="1" baseline="30000" noProof="0" dirty="0"/>
              <a:t>2-</a:t>
            </a:r>
            <a:r>
              <a:rPr lang="en-CA" sz="4000" noProof="0" dirty="0"/>
              <a:t>  + </a:t>
            </a:r>
            <a:r>
              <a:rPr lang="en-CA" sz="4000" noProof="0" dirty="0">
                <a:solidFill>
                  <a:srgbClr val="7030A0"/>
                </a:solidFill>
              </a:rPr>
              <a:t>3</a:t>
            </a:r>
            <a:r>
              <a:rPr lang="en-CA" sz="4000" noProof="0" dirty="0"/>
              <a:t> IO</a:t>
            </a:r>
            <a:r>
              <a:rPr lang="en-CA" sz="4000" baseline="-25000" noProof="0" dirty="0"/>
              <a:t>4</a:t>
            </a:r>
            <a:r>
              <a:rPr lang="en-CA" sz="4000" b="1" baseline="30000" noProof="0" dirty="0"/>
              <a:t>-</a:t>
            </a:r>
            <a:r>
              <a:rPr lang="en-CA" sz="4000" noProof="0" dirty="0"/>
              <a:t>  + </a:t>
            </a:r>
            <a:r>
              <a:rPr lang="en-CA" sz="4000" noProof="0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en-CA" sz="4000" noProof="0" dirty="0"/>
              <a:t> Cl</a:t>
            </a:r>
            <a:r>
              <a:rPr lang="en-CA" sz="4000" b="1" baseline="30000" noProof="0" dirty="0"/>
              <a:t>- </a:t>
            </a:r>
            <a:r>
              <a:rPr lang="en-CA" sz="4000" noProof="0" dirty="0">
                <a:solidFill>
                  <a:schemeClr val="accent2">
                    <a:lumMod val="75000"/>
                  </a:schemeClr>
                </a:solidFill>
              </a:rPr>
              <a:t>(basic)</a:t>
            </a:r>
          </a:p>
          <a:p>
            <a:pPr marL="0" indent="0">
              <a:buNone/>
            </a:pPr>
            <a:endParaRPr lang="en-CA" sz="4000" b="1" baseline="30000" noProof="0" dirty="0"/>
          </a:p>
          <a:p>
            <a:pPr marL="0" indent="0">
              <a:buNone/>
            </a:pPr>
            <a:endParaRPr lang="en-CA" sz="4000" b="1" baseline="30000" noProof="0" dirty="0"/>
          </a:p>
          <a:p>
            <a:pPr marL="0" indent="0">
              <a:buNone/>
            </a:pPr>
            <a:endParaRPr lang="en-CA" sz="4000" b="1" baseline="30000" noProof="0" dirty="0"/>
          </a:p>
          <a:p>
            <a:pPr marL="0" indent="0">
              <a:buNone/>
            </a:pPr>
            <a:r>
              <a:rPr lang="en-CA" sz="4000" baseline="30000" noProof="0" dirty="0">
                <a:solidFill>
                  <a:srgbClr val="7030A0"/>
                </a:solidFill>
              </a:rPr>
              <a:t>total LEO  =  27e-</a:t>
            </a:r>
          </a:p>
          <a:p>
            <a:pPr marL="0" indent="0">
              <a:buNone/>
            </a:pPr>
            <a:r>
              <a:rPr lang="en-CA" sz="4000" baseline="30000" noProof="0" dirty="0">
                <a:solidFill>
                  <a:schemeClr val="accent6">
                    <a:lumMod val="50000"/>
                  </a:schemeClr>
                </a:solidFill>
              </a:rPr>
              <a:t>total GER  =  2e-</a:t>
            </a:r>
          </a:p>
          <a:p>
            <a:pPr marL="0" indent="0">
              <a:buNone/>
            </a:pPr>
            <a:r>
              <a:rPr lang="en-CA" sz="4000" noProof="0" dirty="0">
                <a:solidFill>
                  <a:srgbClr val="7030A0"/>
                </a:solidFill>
              </a:rPr>
              <a:t>2</a:t>
            </a:r>
            <a:r>
              <a:rPr lang="en-CA" sz="4000" noProof="0" dirty="0"/>
              <a:t> Cr</a:t>
            </a:r>
            <a:r>
              <a:rPr lang="en-CA" sz="4000" baseline="30000" noProof="0" dirty="0"/>
              <a:t>3+</a:t>
            </a:r>
            <a:r>
              <a:rPr lang="en-CA" sz="4000" noProof="0" dirty="0"/>
              <a:t> + </a:t>
            </a:r>
            <a:r>
              <a:rPr lang="en-CA" sz="4000" noProof="0" dirty="0">
                <a:solidFill>
                  <a:srgbClr val="7030A0"/>
                </a:solidFill>
              </a:rPr>
              <a:t>6</a:t>
            </a:r>
            <a:r>
              <a:rPr lang="en-CA" sz="4000" noProof="0" dirty="0"/>
              <a:t> I</a:t>
            </a:r>
            <a:r>
              <a:rPr lang="en-CA" sz="4000" b="1" baseline="30000" noProof="0" dirty="0"/>
              <a:t>-</a:t>
            </a:r>
            <a:r>
              <a:rPr lang="en-CA" sz="4000" noProof="0" dirty="0"/>
              <a:t>  +  </a:t>
            </a:r>
            <a:r>
              <a:rPr lang="en-CA" sz="4000" noProof="0" dirty="0">
                <a:solidFill>
                  <a:schemeClr val="accent6">
                    <a:lumMod val="50000"/>
                  </a:schemeClr>
                </a:solidFill>
              </a:rPr>
              <a:t>27</a:t>
            </a:r>
            <a:r>
              <a:rPr lang="en-CA" sz="4000" noProof="0" dirty="0"/>
              <a:t> Cl</a:t>
            </a:r>
            <a:r>
              <a:rPr lang="en-CA" sz="4000" baseline="-25000" noProof="0" dirty="0"/>
              <a:t>2</a:t>
            </a:r>
            <a:r>
              <a:rPr lang="en-CA" sz="4000" noProof="0" dirty="0"/>
              <a:t>  </a:t>
            </a:r>
            <a:r>
              <a:rPr lang="en-CA" sz="4000" noProof="0" dirty="0">
                <a:sym typeface="Wingdings" panose="05000000000000000000" pitchFamily="2" charset="2"/>
              </a:rPr>
              <a:t></a:t>
            </a:r>
            <a:r>
              <a:rPr lang="en-CA" sz="4000" noProof="0" dirty="0"/>
              <a:t>  </a:t>
            </a:r>
            <a:r>
              <a:rPr lang="en-CA" sz="4000" noProof="0" dirty="0">
                <a:solidFill>
                  <a:srgbClr val="7030A0"/>
                </a:solidFill>
              </a:rPr>
              <a:t>2</a:t>
            </a:r>
            <a:r>
              <a:rPr lang="en-CA" sz="4000" noProof="0" dirty="0"/>
              <a:t> CrO</a:t>
            </a:r>
            <a:r>
              <a:rPr lang="en-CA" sz="4000" baseline="-25000" noProof="0" dirty="0"/>
              <a:t>4</a:t>
            </a:r>
            <a:r>
              <a:rPr lang="en-CA" sz="4000" b="1" baseline="30000" noProof="0" dirty="0"/>
              <a:t>2-</a:t>
            </a:r>
            <a:r>
              <a:rPr lang="en-CA" sz="4000" noProof="0" dirty="0"/>
              <a:t>  + </a:t>
            </a:r>
            <a:r>
              <a:rPr lang="en-CA" sz="4000" noProof="0" dirty="0">
                <a:solidFill>
                  <a:srgbClr val="7030A0"/>
                </a:solidFill>
              </a:rPr>
              <a:t>6</a:t>
            </a:r>
            <a:r>
              <a:rPr lang="en-CA" sz="4000" noProof="0" dirty="0"/>
              <a:t> IO</a:t>
            </a:r>
            <a:r>
              <a:rPr lang="en-CA" sz="4000" baseline="-25000" noProof="0" dirty="0"/>
              <a:t>4</a:t>
            </a:r>
            <a:r>
              <a:rPr lang="en-CA" sz="4000" b="1" baseline="30000" noProof="0" dirty="0"/>
              <a:t>-</a:t>
            </a:r>
            <a:r>
              <a:rPr lang="en-CA" sz="4000" noProof="0" dirty="0"/>
              <a:t>  + </a:t>
            </a:r>
            <a:r>
              <a:rPr lang="en-CA" sz="4000" noProof="0" dirty="0">
                <a:solidFill>
                  <a:schemeClr val="accent6">
                    <a:lumMod val="50000"/>
                  </a:schemeClr>
                </a:solidFill>
              </a:rPr>
              <a:t>54</a:t>
            </a:r>
            <a:r>
              <a:rPr lang="en-CA" sz="4000" noProof="0" dirty="0"/>
              <a:t> Cl</a:t>
            </a:r>
            <a:r>
              <a:rPr lang="en-CA" sz="4000" b="1" baseline="30000" noProof="0" dirty="0"/>
              <a:t>-</a:t>
            </a:r>
          </a:p>
          <a:p>
            <a:pPr marL="0" indent="0">
              <a:buNone/>
            </a:pPr>
            <a:r>
              <a:rPr lang="en-CA" sz="4000" noProof="0" dirty="0">
                <a:solidFill>
                  <a:schemeClr val="accent6">
                    <a:lumMod val="50000"/>
                  </a:schemeClr>
                </a:solidFill>
              </a:rPr>
              <a:t>									      </a:t>
            </a:r>
            <a:r>
              <a:rPr lang="en-CA" noProof="0" dirty="0"/>
              <a:t>. . . </a:t>
            </a:r>
            <a:r>
              <a:rPr lang="en-CA" noProof="0" dirty="0" err="1"/>
              <a:t>con’t</a:t>
            </a:r>
            <a:endParaRPr lang="en-CA" noProof="0" dirty="0"/>
          </a:p>
          <a:p>
            <a:pPr marL="0" indent="0">
              <a:buNone/>
            </a:pPr>
            <a:endParaRPr lang="en-CA" noProof="0" dirty="0"/>
          </a:p>
        </p:txBody>
      </p:sp>
      <p:sp>
        <p:nvSpPr>
          <p:cNvPr id="2" name="Rounded Rectangle 1"/>
          <p:cNvSpPr/>
          <p:nvPr/>
        </p:nvSpPr>
        <p:spPr>
          <a:xfrm>
            <a:off x="4405746" y="1406237"/>
            <a:ext cx="450272" cy="2840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0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908964" y="1191491"/>
            <a:ext cx="554182" cy="429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+VI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682346" y="1406237"/>
            <a:ext cx="623454" cy="2840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+VII</a:t>
            </a:r>
          </a:p>
        </p:txBody>
      </p:sp>
      <p:sp>
        <p:nvSpPr>
          <p:cNvPr id="6" name="Arc 5"/>
          <p:cNvSpPr/>
          <p:nvPr/>
        </p:nvSpPr>
        <p:spPr>
          <a:xfrm>
            <a:off x="2131863" y="997527"/>
            <a:ext cx="3943355" cy="1213392"/>
          </a:xfrm>
          <a:prstGeom prst="arc">
            <a:avLst>
              <a:gd name="adj1" fmla="val 10767758"/>
              <a:gd name="adj2" fmla="val 0"/>
            </a:avLst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7" name="Rounded Rectangle 6"/>
          <p:cNvSpPr/>
          <p:nvPr/>
        </p:nvSpPr>
        <p:spPr>
          <a:xfrm>
            <a:off x="3396956" y="512156"/>
            <a:ext cx="1170712" cy="308726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400" noProof="0" dirty="0">
                <a:solidFill>
                  <a:srgbClr val="7030A0"/>
                </a:solidFill>
              </a:rPr>
              <a:t>LEO 3e-</a:t>
            </a:r>
          </a:p>
        </p:txBody>
      </p:sp>
      <p:sp>
        <p:nvSpPr>
          <p:cNvPr id="8" name="Arc 7"/>
          <p:cNvSpPr/>
          <p:nvPr/>
        </p:nvSpPr>
        <p:spPr>
          <a:xfrm flipV="1">
            <a:off x="3498273" y="1814945"/>
            <a:ext cx="4634345" cy="943227"/>
          </a:xfrm>
          <a:prstGeom prst="arc">
            <a:avLst>
              <a:gd name="adj1" fmla="val 10767758"/>
              <a:gd name="adj2" fmla="val 21529155"/>
            </a:avLst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9" name="Rounded Rectangle 8"/>
          <p:cNvSpPr/>
          <p:nvPr/>
        </p:nvSpPr>
        <p:spPr>
          <a:xfrm>
            <a:off x="5153020" y="2293485"/>
            <a:ext cx="1310126" cy="308726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400" noProof="0" dirty="0">
                <a:solidFill>
                  <a:srgbClr val="7030A0"/>
                </a:solidFill>
              </a:rPr>
              <a:t>LEO 24e-</a:t>
            </a:r>
          </a:p>
        </p:txBody>
      </p:sp>
      <p:sp>
        <p:nvSpPr>
          <p:cNvPr id="12" name="Arc 11"/>
          <p:cNvSpPr/>
          <p:nvPr/>
        </p:nvSpPr>
        <p:spPr>
          <a:xfrm rot="10433901">
            <a:off x="4615129" y="1246146"/>
            <a:ext cx="5234193" cy="1869487"/>
          </a:xfrm>
          <a:prstGeom prst="arc">
            <a:avLst>
              <a:gd name="adj1" fmla="val 11379229"/>
              <a:gd name="adj2" fmla="val 94316"/>
            </a:avLst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3" name="Rounded Rectangle 12"/>
          <p:cNvSpPr/>
          <p:nvPr/>
        </p:nvSpPr>
        <p:spPr>
          <a:xfrm>
            <a:off x="7359006" y="3230289"/>
            <a:ext cx="1270134" cy="270163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400" noProof="0" dirty="0">
                <a:solidFill>
                  <a:schemeClr val="accent6">
                    <a:lumMod val="50000"/>
                  </a:schemeClr>
                </a:solidFill>
              </a:rPr>
              <a:t>GER 2e-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723409" y="3990792"/>
            <a:ext cx="4184072" cy="408709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noProof="0" dirty="0">
                <a:solidFill>
                  <a:srgbClr val="7030A0"/>
                </a:solidFill>
              </a:rPr>
              <a:t>(each) LEO x 2;</a:t>
            </a:r>
            <a:r>
              <a:rPr lang="en-CA" sz="2000" noProof="0" dirty="0"/>
              <a:t> </a:t>
            </a:r>
            <a:r>
              <a:rPr lang="en-CA" sz="2000" noProof="0" dirty="0">
                <a:solidFill>
                  <a:schemeClr val="accent6">
                    <a:lumMod val="50000"/>
                  </a:schemeClr>
                </a:solidFill>
              </a:rPr>
              <a:t>GER x 27 </a:t>
            </a:r>
            <a:r>
              <a:rPr lang="en-CA" sz="2000" noProof="0" dirty="0">
                <a:solidFill>
                  <a:srgbClr val="002060"/>
                </a:solidFill>
                <a:sym typeface="Wingdings" panose="05000000000000000000" pitchFamily="2" charset="2"/>
              </a:rPr>
              <a:t> see below</a:t>
            </a:r>
            <a:endParaRPr lang="en-CA" sz="2000" noProof="0" dirty="0">
              <a:solidFill>
                <a:srgbClr val="00206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728549" y="185497"/>
            <a:ext cx="2577251" cy="78630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>
                <a:solidFill>
                  <a:srgbClr val="7030A0"/>
                </a:solidFill>
              </a:rPr>
              <a:t>two LEO half-reactions—that’s okay!</a:t>
            </a:r>
          </a:p>
        </p:txBody>
      </p:sp>
    </p:spTree>
    <p:extLst>
      <p:ext uri="{BB962C8B-B14F-4D97-AF65-F5344CB8AC3E}">
        <p14:creationId xmlns:p14="http://schemas.microsoft.com/office/powerpoint/2010/main" val="279383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noProof="0" dirty="0">
                <a:solidFill>
                  <a:srgbClr val="002060"/>
                </a:solidFill>
              </a:rPr>
              <a:t>Now balance O and H  </a:t>
            </a:r>
            <a:r>
              <a:rPr lang="en-CA" sz="4000" noProof="0" dirty="0">
                <a:solidFill>
                  <a:srgbClr val="002060"/>
                </a:solidFill>
                <a:sym typeface="Wingdings" panose="05000000000000000000" pitchFamily="2" charset="2"/>
              </a:rPr>
              <a:t> BASIC </a:t>
            </a:r>
            <a:r>
              <a:rPr lang="en-CA" sz="4000" noProof="0" dirty="0" err="1">
                <a:solidFill>
                  <a:srgbClr val="002060"/>
                </a:solidFill>
                <a:sym typeface="Wingdings" panose="05000000000000000000" pitchFamily="2" charset="2"/>
              </a:rPr>
              <a:t>sol’n</a:t>
            </a:r>
            <a:r>
              <a:rPr lang="en-CA" sz="4000" noProof="0" dirty="0">
                <a:solidFill>
                  <a:srgbClr val="002060"/>
                </a:solidFill>
                <a:sym typeface="Wingdings" panose="05000000000000000000" pitchFamily="2" charset="2"/>
              </a:rPr>
              <a:t> don’t forget</a:t>
            </a:r>
            <a:endParaRPr lang="en-CA" sz="4000" noProof="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694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CA" noProof="0" dirty="0">
                <a:solidFill>
                  <a:srgbClr val="C00000"/>
                </a:solidFill>
              </a:rPr>
              <a:t>32 HOH  +  </a:t>
            </a:r>
            <a:r>
              <a:rPr lang="en-CA" noProof="0" dirty="0">
                <a:solidFill>
                  <a:srgbClr val="7030A0"/>
                </a:solidFill>
              </a:rPr>
              <a:t>2</a:t>
            </a:r>
            <a:r>
              <a:rPr lang="en-CA" noProof="0" dirty="0"/>
              <a:t> Cr</a:t>
            </a:r>
            <a:r>
              <a:rPr lang="en-CA" baseline="30000" noProof="0" dirty="0"/>
              <a:t>3+</a:t>
            </a:r>
            <a:r>
              <a:rPr lang="en-CA" noProof="0" dirty="0"/>
              <a:t> + </a:t>
            </a:r>
            <a:r>
              <a:rPr lang="en-CA" noProof="0" dirty="0">
                <a:solidFill>
                  <a:srgbClr val="7030A0"/>
                </a:solidFill>
              </a:rPr>
              <a:t>6</a:t>
            </a:r>
            <a:r>
              <a:rPr lang="en-CA" noProof="0" dirty="0"/>
              <a:t> I</a:t>
            </a:r>
            <a:r>
              <a:rPr lang="en-CA" b="1" baseline="30000" noProof="0" dirty="0"/>
              <a:t>-</a:t>
            </a:r>
            <a:r>
              <a:rPr lang="en-CA" noProof="0" dirty="0"/>
              <a:t>  +  </a:t>
            </a:r>
            <a:r>
              <a:rPr lang="en-CA" noProof="0" dirty="0">
                <a:solidFill>
                  <a:schemeClr val="accent6">
                    <a:lumMod val="50000"/>
                  </a:schemeClr>
                </a:solidFill>
              </a:rPr>
              <a:t>27</a:t>
            </a:r>
            <a:r>
              <a:rPr lang="en-CA" noProof="0" dirty="0"/>
              <a:t> Cl</a:t>
            </a:r>
            <a:r>
              <a:rPr lang="en-CA" baseline="-25000" noProof="0" dirty="0"/>
              <a:t>2</a:t>
            </a:r>
            <a:r>
              <a:rPr lang="en-CA" noProof="0" dirty="0"/>
              <a:t>  </a:t>
            </a:r>
            <a:r>
              <a:rPr lang="en-CA" noProof="0" dirty="0">
                <a:sym typeface="Wingdings" panose="05000000000000000000" pitchFamily="2" charset="2"/>
              </a:rPr>
              <a:t></a:t>
            </a:r>
            <a:r>
              <a:rPr lang="en-CA" noProof="0" dirty="0"/>
              <a:t>  </a:t>
            </a:r>
            <a:r>
              <a:rPr lang="en-CA" noProof="0" dirty="0">
                <a:solidFill>
                  <a:srgbClr val="7030A0"/>
                </a:solidFill>
              </a:rPr>
              <a:t>2</a:t>
            </a:r>
            <a:r>
              <a:rPr lang="en-CA" noProof="0" dirty="0"/>
              <a:t> CrO</a:t>
            </a:r>
            <a:r>
              <a:rPr lang="en-CA" baseline="-25000" noProof="0" dirty="0"/>
              <a:t>4</a:t>
            </a:r>
            <a:r>
              <a:rPr lang="en-CA" b="1" baseline="30000" noProof="0" dirty="0"/>
              <a:t>2-</a:t>
            </a:r>
            <a:r>
              <a:rPr lang="en-CA" noProof="0" dirty="0"/>
              <a:t>  + </a:t>
            </a:r>
            <a:r>
              <a:rPr lang="en-CA" noProof="0" dirty="0">
                <a:solidFill>
                  <a:srgbClr val="7030A0"/>
                </a:solidFill>
              </a:rPr>
              <a:t>6</a:t>
            </a:r>
            <a:r>
              <a:rPr lang="en-CA" noProof="0" dirty="0"/>
              <a:t> IO</a:t>
            </a:r>
            <a:r>
              <a:rPr lang="en-CA" baseline="-25000" noProof="0" dirty="0"/>
              <a:t>4</a:t>
            </a:r>
            <a:r>
              <a:rPr lang="en-CA" b="1" baseline="30000" noProof="0" dirty="0"/>
              <a:t>-</a:t>
            </a:r>
            <a:r>
              <a:rPr lang="en-CA" noProof="0" dirty="0"/>
              <a:t>  + </a:t>
            </a:r>
            <a:r>
              <a:rPr lang="en-CA" noProof="0" dirty="0">
                <a:solidFill>
                  <a:schemeClr val="accent6">
                    <a:lumMod val="50000"/>
                  </a:schemeClr>
                </a:solidFill>
              </a:rPr>
              <a:t>54</a:t>
            </a:r>
            <a:r>
              <a:rPr lang="en-CA" noProof="0" dirty="0"/>
              <a:t> Cl</a:t>
            </a:r>
            <a:r>
              <a:rPr lang="en-CA" b="1" baseline="30000" noProof="0" dirty="0"/>
              <a:t>-  </a:t>
            </a:r>
            <a:r>
              <a:rPr lang="en-CA" noProof="0" dirty="0">
                <a:solidFill>
                  <a:srgbClr val="C00000"/>
                </a:solidFill>
              </a:rPr>
              <a:t>+</a:t>
            </a:r>
            <a:r>
              <a:rPr lang="en-CA" b="1" noProof="0" dirty="0"/>
              <a:t>  </a:t>
            </a:r>
            <a:r>
              <a:rPr lang="en-CA" noProof="0" dirty="0">
                <a:solidFill>
                  <a:srgbClr val="C00000"/>
                </a:solidFill>
              </a:rPr>
              <a:t>64 H</a:t>
            </a:r>
            <a:r>
              <a:rPr lang="en-CA" baseline="30000" noProof="0" dirty="0">
                <a:solidFill>
                  <a:srgbClr val="C00000"/>
                </a:solidFill>
              </a:rPr>
              <a:t>+</a:t>
            </a:r>
          </a:p>
          <a:p>
            <a:pPr marL="0" indent="0">
              <a:buNone/>
            </a:pPr>
            <a:endParaRPr lang="en-CA" baseline="30000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CA" baseline="30000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CA" noProof="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CA" noProof="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CA" noProof="0" dirty="0">
                <a:solidFill>
                  <a:srgbClr val="0070C0"/>
                </a:solidFill>
              </a:rPr>
              <a:t>BASIC </a:t>
            </a:r>
            <a:r>
              <a:rPr lang="en-CA" noProof="0" dirty="0" err="1">
                <a:solidFill>
                  <a:srgbClr val="0070C0"/>
                </a:solidFill>
              </a:rPr>
              <a:t>Sol’N</a:t>
            </a:r>
            <a:r>
              <a:rPr lang="en-CA" noProof="0" dirty="0">
                <a:solidFill>
                  <a:srgbClr val="0070C0"/>
                </a:solidFill>
              </a:rPr>
              <a:t> </a:t>
            </a:r>
            <a:r>
              <a:rPr lang="en-CA" noProof="0" dirty="0">
                <a:solidFill>
                  <a:srgbClr val="0070C0"/>
                </a:solidFill>
                <a:sym typeface="Wingdings" panose="05000000000000000000" pitchFamily="2" charset="2"/>
              </a:rPr>
              <a:t> </a:t>
            </a:r>
            <a:r>
              <a:rPr lang="en-CA" noProof="0" dirty="0">
                <a:solidFill>
                  <a:srgbClr val="0070C0"/>
                </a:solidFill>
              </a:rPr>
              <a:t>Neutralize 64 H</a:t>
            </a:r>
            <a:r>
              <a:rPr lang="en-CA" b="1" baseline="30000" noProof="0" dirty="0">
                <a:solidFill>
                  <a:srgbClr val="0070C0"/>
                </a:solidFill>
              </a:rPr>
              <a:t>+</a:t>
            </a:r>
            <a:r>
              <a:rPr lang="en-CA" noProof="0" dirty="0">
                <a:solidFill>
                  <a:srgbClr val="0070C0"/>
                </a:solidFill>
              </a:rPr>
              <a:t> ions by adding </a:t>
            </a: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64 OH</a:t>
            </a:r>
            <a:r>
              <a:rPr lang="en-CA" b="1" baseline="30000" noProof="0" dirty="0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 ions to each side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 combine 64OH</a:t>
            </a:r>
            <a:r>
              <a:rPr lang="en-CA" b="1" baseline="30000" noProof="0" dirty="0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 with 64 H</a:t>
            </a:r>
            <a:r>
              <a:rPr lang="en-CA" baseline="30000" noProof="0" dirty="0">
                <a:solidFill>
                  <a:schemeClr val="accent2">
                    <a:lumMod val="50000"/>
                  </a:schemeClr>
                </a:solidFill>
              </a:rPr>
              <a:t>+</a:t>
            </a: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 to give 64 HOH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CA" noProof="0" dirty="0">
                <a:solidFill>
                  <a:srgbClr val="00B050"/>
                </a:solidFill>
              </a:rPr>
              <a:t>check LEO/GER, mass, charge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CA" noProof="0" dirty="0">
                <a:solidFill>
                  <a:schemeClr val="bg2">
                    <a:lumMod val="25000"/>
                  </a:schemeClr>
                </a:solidFill>
              </a:rPr>
              <a:t>re-insert spectator ions . . . see next slide</a:t>
            </a:r>
          </a:p>
          <a:p>
            <a:pPr marL="0" indent="0">
              <a:buNone/>
            </a:pPr>
            <a:endParaRPr lang="en-CA" noProof="0" dirty="0"/>
          </a:p>
          <a:p>
            <a:pPr>
              <a:buFont typeface="Wingdings" panose="05000000000000000000" pitchFamily="2" charset="2"/>
              <a:buChar char="à"/>
            </a:pPr>
            <a:endParaRPr lang="en-CA" noProof="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718964" y="2286000"/>
            <a:ext cx="1634836" cy="422564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noProof="0" dirty="0">
                <a:solidFill>
                  <a:schemeClr val="accent2">
                    <a:lumMod val="50000"/>
                  </a:schemeClr>
                </a:solidFill>
              </a:rPr>
              <a:t> + 64 OH</a:t>
            </a:r>
            <a:r>
              <a:rPr lang="en-CA" sz="2800" b="1" baseline="30000" noProof="0" dirty="0">
                <a:solidFill>
                  <a:schemeClr val="accent2">
                    <a:lumMod val="50000"/>
                  </a:schemeClr>
                </a:solidFill>
              </a:rPr>
              <a:t>-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27364" y="2286000"/>
            <a:ext cx="1558636" cy="422564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noProof="0" dirty="0">
                <a:solidFill>
                  <a:schemeClr val="accent2">
                    <a:lumMod val="50000"/>
                  </a:schemeClr>
                </a:solidFill>
              </a:rPr>
              <a:t> + 64 OH</a:t>
            </a:r>
            <a:r>
              <a:rPr lang="en-CA" sz="2800" b="1" baseline="30000" noProof="0" dirty="0">
                <a:solidFill>
                  <a:schemeClr val="accent2">
                    <a:lumMod val="50000"/>
                  </a:schemeClr>
                </a:solidFill>
              </a:rPr>
              <a:t>-</a:t>
            </a:r>
          </a:p>
        </p:txBody>
      </p:sp>
      <p:sp>
        <p:nvSpPr>
          <p:cNvPr id="6" name="Down Arrow 5"/>
          <p:cNvSpPr/>
          <p:nvPr/>
        </p:nvSpPr>
        <p:spPr>
          <a:xfrm>
            <a:off x="9718964" y="1524216"/>
            <a:ext cx="1094509" cy="1523567"/>
          </a:xfrm>
          <a:prstGeom prst="downArrow">
            <a:avLst>
              <a:gd name="adj1" fmla="val 57595"/>
              <a:gd name="adj2" fmla="val 50000"/>
            </a:avLst>
          </a:prstGeom>
          <a:gradFill>
            <a:gsLst>
              <a:gs pos="0">
                <a:schemeClr val="bg2">
                  <a:lumMod val="88000"/>
                  <a:lumOff val="12000"/>
                  <a:alpha val="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4200000" scaled="0"/>
          </a:gra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7" name="Rounded Rectangle 6"/>
          <p:cNvSpPr/>
          <p:nvPr/>
        </p:nvSpPr>
        <p:spPr>
          <a:xfrm>
            <a:off x="9677400" y="3200834"/>
            <a:ext cx="1676400" cy="600003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noProof="0" dirty="0">
                <a:solidFill>
                  <a:srgbClr val="002060"/>
                </a:solidFill>
              </a:rPr>
              <a:t>64 HOH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02524" y="1815306"/>
            <a:ext cx="1497775" cy="40322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9" name="Rounded Rectangle 8"/>
          <p:cNvSpPr/>
          <p:nvPr/>
        </p:nvSpPr>
        <p:spPr>
          <a:xfrm>
            <a:off x="9718964" y="1790731"/>
            <a:ext cx="1417122" cy="40322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2233529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45" y="713509"/>
            <a:ext cx="12129655" cy="5463454"/>
          </a:xfrm>
        </p:spPr>
        <p:txBody>
          <a:bodyPr/>
          <a:lstStyle/>
          <a:p>
            <a:pPr marL="0" indent="0">
              <a:buNone/>
            </a:pPr>
            <a:r>
              <a:rPr lang="en-CA" noProof="0" dirty="0">
                <a:solidFill>
                  <a:srgbClr val="C00000"/>
                </a:solidFill>
              </a:rPr>
              <a:t>64 OH</a:t>
            </a:r>
            <a:r>
              <a:rPr lang="en-CA" b="1" baseline="30000" noProof="0" dirty="0">
                <a:solidFill>
                  <a:srgbClr val="C00000"/>
                </a:solidFill>
              </a:rPr>
              <a:t>-</a:t>
            </a:r>
            <a:r>
              <a:rPr lang="en-CA" noProof="0" dirty="0">
                <a:solidFill>
                  <a:srgbClr val="C00000"/>
                </a:solidFill>
              </a:rPr>
              <a:t>  +  32 HOH  +  </a:t>
            </a:r>
            <a:r>
              <a:rPr lang="en-CA" noProof="0" dirty="0">
                <a:solidFill>
                  <a:srgbClr val="7030A0"/>
                </a:solidFill>
              </a:rPr>
              <a:t>2</a:t>
            </a:r>
            <a:r>
              <a:rPr lang="en-CA" noProof="0" dirty="0"/>
              <a:t> Cr</a:t>
            </a:r>
            <a:r>
              <a:rPr lang="en-CA" baseline="30000" noProof="0" dirty="0"/>
              <a:t>3+</a:t>
            </a:r>
            <a:r>
              <a:rPr lang="en-CA" noProof="0" dirty="0"/>
              <a:t> + </a:t>
            </a:r>
            <a:r>
              <a:rPr lang="en-CA" noProof="0" dirty="0">
                <a:solidFill>
                  <a:srgbClr val="7030A0"/>
                </a:solidFill>
              </a:rPr>
              <a:t>6</a:t>
            </a:r>
            <a:r>
              <a:rPr lang="en-CA" noProof="0" dirty="0"/>
              <a:t> I</a:t>
            </a:r>
            <a:r>
              <a:rPr lang="en-CA" b="1" baseline="30000" noProof="0" dirty="0"/>
              <a:t>-</a:t>
            </a:r>
            <a:r>
              <a:rPr lang="en-CA" noProof="0" dirty="0"/>
              <a:t>  +  </a:t>
            </a:r>
            <a:r>
              <a:rPr lang="en-CA" noProof="0" dirty="0">
                <a:solidFill>
                  <a:schemeClr val="accent6">
                    <a:lumMod val="50000"/>
                  </a:schemeClr>
                </a:solidFill>
              </a:rPr>
              <a:t>27</a:t>
            </a:r>
            <a:r>
              <a:rPr lang="en-CA" noProof="0" dirty="0"/>
              <a:t> Cl</a:t>
            </a:r>
            <a:r>
              <a:rPr lang="en-CA" baseline="-25000" noProof="0" dirty="0"/>
              <a:t>2</a:t>
            </a:r>
            <a:r>
              <a:rPr lang="en-CA" noProof="0" dirty="0"/>
              <a:t>  </a:t>
            </a:r>
            <a:r>
              <a:rPr lang="en-CA" noProof="0" dirty="0">
                <a:sym typeface="Wingdings" panose="05000000000000000000" pitchFamily="2" charset="2"/>
              </a:rPr>
              <a:t></a:t>
            </a:r>
            <a:r>
              <a:rPr lang="en-CA" noProof="0" dirty="0"/>
              <a:t>  </a:t>
            </a:r>
            <a:r>
              <a:rPr lang="en-CA" noProof="0" dirty="0">
                <a:solidFill>
                  <a:srgbClr val="7030A0"/>
                </a:solidFill>
              </a:rPr>
              <a:t>2</a:t>
            </a:r>
            <a:r>
              <a:rPr lang="en-CA" noProof="0" dirty="0"/>
              <a:t> CrO</a:t>
            </a:r>
            <a:r>
              <a:rPr lang="en-CA" baseline="-25000" noProof="0" dirty="0"/>
              <a:t>4</a:t>
            </a:r>
            <a:r>
              <a:rPr lang="en-CA" b="1" baseline="30000" noProof="0" dirty="0"/>
              <a:t>2-</a:t>
            </a:r>
            <a:r>
              <a:rPr lang="en-CA" noProof="0" dirty="0"/>
              <a:t>  + </a:t>
            </a:r>
            <a:r>
              <a:rPr lang="en-CA" noProof="0" dirty="0">
                <a:solidFill>
                  <a:srgbClr val="7030A0"/>
                </a:solidFill>
              </a:rPr>
              <a:t>6</a:t>
            </a:r>
            <a:r>
              <a:rPr lang="en-CA" noProof="0" dirty="0"/>
              <a:t> IO</a:t>
            </a:r>
            <a:r>
              <a:rPr lang="en-CA" baseline="-25000" noProof="0" dirty="0"/>
              <a:t>4</a:t>
            </a:r>
            <a:r>
              <a:rPr lang="en-CA" b="1" baseline="30000" noProof="0" dirty="0"/>
              <a:t>-</a:t>
            </a:r>
            <a:r>
              <a:rPr lang="en-CA" noProof="0" dirty="0"/>
              <a:t>  + </a:t>
            </a:r>
            <a:r>
              <a:rPr lang="en-CA" noProof="0" dirty="0">
                <a:solidFill>
                  <a:schemeClr val="accent6">
                    <a:lumMod val="50000"/>
                  </a:schemeClr>
                </a:solidFill>
              </a:rPr>
              <a:t>54</a:t>
            </a:r>
            <a:r>
              <a:rPr lang="en-CA" noProof="0" dirty="0"/>
              <a:t> Cl</a:t>
            </a:r>
            <a:r>
              <a:rPr lang="en-CA" b="1" baseline="30000" noProof="0" dirty="0"/>
              <a:t>-  </a:t>
            </a:r>
            <a:r>
              <a:rPr lang="en-CA" noProof="0" dirty="0"/>
              <a:t>+</a:t>
            </a:r>
            <a:r>
              <a:rPr lang="en-CA" b="1" noProof="0" dirty="0"/>
              <a:t>  </a:t>
            </a:r>
            <a:r>
              <a:rPr lang="en-CA" noProof="0" dirty="0">
                <a:solidFill>
                  <a:srgbClr val="C00000"/>
                </a:solidFill>
              </a:rPr>
              <a:t>64 HOH</a:t>
            </a:r>
          </a:p>
          <a:p>
            <a:pPr marL="0" indent="0">
              <a:buNone/>
            </a:pPr>
            <a:endParaRPr lang="en-CA" baseline="30000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remove 32 HOH from each side to give:</a:t>
            </a:r>
          </a:p>
          <a:p>
            <a:pPr marL="0" indent="0">
              <a:buNone/>
            </a:pPr>
            <a:endParaRPr lang="en-CA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CA" noProof="0" dirty="0">
                <a:solidFill>
                  <a:srgbClr val="C00000"/>
                </a:solidFill>
              </a:rPr>
              <a:t>64 OH</a:t>
            </a:r>
            <a:r>
              <a:rPr lang="en-CA" b="1" baseline="30000" noProof="0" dirty="0">
                <a:solidFill>
                  <a:srgbClr val="C00000"/>
                </a:solidFill>
              </a:rPr>
              <a:t>-</a:t>
            </a:r>
            <a:r>
              <a:rPr lang="en-CA" noProof="0" dirty="0">
                <a:solidFill>
                  <a:srgbClr val="C00000"/>
                </a:solidFill>
              </a:rPr>
              <a:t>  +  </a:t>
            </a:r>
            <a:r>
              <a:rPr lang="en-CA" noProof="0" dirty="0">
                <a:solidFill>
                  <a:srgbClr val="7030A0"/>
                </a:solidFill>
              </a:rPr>
              <a:t>2</a:t>
            </a:r>
            <a:r>
              <a:rPr lang="en-CA" noProof="0" dirty="0"/>
              <a:t> Cr</a:t>
            </a:r>
            <a:r>
              <a:rPr lang="en-CA" baseline="30000" noProof="0" dirty="0"/>
              <a:t>3+</a:t>
            </a:r>
            <a:r>
              <a:rPr lang="en-CA" noProof="0" dirty="0"/>
              <a:t> + </a:t>
            </a:r>
            <a:r>
              <a:rPr lang="en-CA" noProof="0" dirty="0">
                <a:solidFill>
                  <a:srgbClr val="7030A0"/>
                </a:solidFill>
              </a:rPr>
              <a:t>6</a:t>
            </a:r>
            <a:r>
              <a:rPr lang="en-CA" noProof="0" dirty="0"/>
              <a:t> I</a:t>
            </a:r>
            <a:r>
              <a:rPr lang="en-CA" b="1" baseline="30000" noProof="0" dirty="0"/>
              <a:t>-</a:t>
            </a:r>
            <a:r>
              <a:rPr lang="en-CA" noProof="0" dirty="0"/>
              <a:t>  +  </a:t>
            </a:r>
            <a:r>
              <a:rPr lang="en-CA" noProof="0" dirty="0">
                <a:solidFill>
                  <a:schemeClr val="accent6">
                    <a:lumMod val="50000"/>
                  </a:schemeClr>
                </a:solidFill>
              </a:rPr>
              <a:t>27</a:t>
            </a:r>
            <a:r>
              <a:rPr lang="en-CA" noProof="0" dirty="0"/>
              <a:t> Cl</a:t>
            </a:r>
            <a:r>
              <a:rPr lang="en-CA" baseline="-25000" noProof="0" dirty="0"/>
              <a:t>2</a:t>
            </a:r>
            <a:r>
              <a:rPr lang="en-CA" noProof="0" dirty="0"/>
              <a:t>  	</a:t>
            </a:r>
            <a:r>
              <a:rPr lang="en-CA" noProof="0" dirty="0">
                <a:sym typeface="Wingdings" panose="05000000000000000000" pitchFamily="2" charset="2"/>
              </a:rPr>
              <a:t></a:t>
            </a:r>
            <a:r>
              <a:rPr lang="en-CA" noProof="0" dirty="0"/>
              <a:t>  </a:t>
            </a:r>
            <a:r>
              <a:rPr lang="en-CA" noProof="0" dirty="0">
                <a:solidFill>
                  <a:srgbClr val="7030A0"/>
                </a:solidFill>
              </a:rPr>
              <a:t>2</a:t>
            </a:r>
            <a:r>
              <a:rPr lang="en-CA" noProof="0" dirty="0"/>
              <a:t> CrO</a:t>
            </a:r>
            <a:r>
              <a:rPr lang="en-CA" baseline="-25000" noProof="0" dirty="0"/>
              <a:t>4</a:t>
            </a:r>
            <a:r>
              <a:rPr lang="en-CA" b="1" baseline="30000" noProof="0" dirty="0"/>
              <a:t>2-</a:t>
            </a:r>
            <a:r>
              <a:rPr lang="en-CA" noProof="0" dirty="0"/>
              <a:t>  + </a:t>
            </a:r>
            <a:r>
              <a:rPr lang="en-CA" noProof="0" dirty="0">
                <a:solidFill>
                  <a:srgbClr val="7030A0"/>
                </a:solidFill>
              </a:rPr>
              <a:t>6</a:t>
            </a:r>
            <a:r>
              <a:rPr lang="en-CA" noProof="0" dirty="0"/>
              <a:t> IO</a:t>
            </a:r>
            <a:r>
              <a:rPr lang="en-CA" baseline="-25000" noProof="0" dirty="0"/>
              <a:t>4</a:t>
            </a:r>
            <a:r>
              <a:rPr lang="en-CA" b="1" baseline="30000" noProof="0" dirty="0"/>
              <a:t>-</a:t>
            </a:r>
            <a:r>
              <a:rPr lang="en-CA" noProof="0" dirty="0"/>
              <a:t>  + </a:t>
            </a:r>
            <a:r>
              <a:rPr lang="en-CA" noProof="0" dirty="0">
                <a:solidFill>
                  <a:schemeClr val="accent6">
                    <a:lumMod val="50000"/>
                  </a:schemeClr>
                </a:solidFill>
              </a:rPr>
              <a:t>54</a:t>
            </a:r>
            <a:r>
              <a:rPr lang="en-CA" noProof="0" dirty="0"/>
              <a:t> Cl</a:t>
            </a:r>
            <a:r>
              <a:rPr lang="en-CA" b="1" baseline="30000" noProof="0" dirty="0"/>
              <a:t>-  </a:t>
            </a:r>
            <a:r>
              <a:rPr lang="en-CA" noProof="0" dirty="0"/>
              <a:t>+</a:t>
            </a:r>
            <a:r>
              <a:rPr lang="en-CA" b="1" noProof="0" dirty="0"/>
              <a:t>  </a:t>
            </a: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32 HOH</a:t>
            </a:r>
          </a:p>
          <a:p>
            <a:pPr marL="0" indent="0">
              <a:buNone/>
            </a:pPr>
            <a:endParaRPr lang="en-CA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CA" noProof="0" dirty="0">
                <a:solidFill>
                  <a:srgbClr val="C00000"/>
                </a:solidFill>
              </a:rPr>
              <a:t>And re-insert spectator ions (K</a:t>
            </a:r>
            <a:r>
              <a:rPr lang="en-CA" b="1" baseline="30000" noProof="0" dirty="0">
                <a:solidFill>
                  <a:srgbClr val="C00000"/>
                </a:solidFill>
              </a:rPr>
              <a:t>+</a:t>
            </a:r>
            <a:r>
              <a:rPr lang="en-CA" noProof="0" dirty="0">
                <a:solidFill>
                  <a:srgbClr val="C00000"/>
                </a:solidFill>
              </a:rPr>
              <a:t>); put CrI</a:t>
            </a:r>
            <a:r>
              <a:rPr lang="en-CA" baseline="-25000" noProof="0" dirty="0">
                <a:solidFill>
                  <a:srgbClr val="C00000"/>
                </a:solidFill>
              </a:rPr>
              <a:t>3</a:t>
            </a:r>
            <a:r>
              <a:rPr lang="en-CA" noProof="0" dirty="0">
                <a:solidFill>
                  <a:srgbClr val="C00000"/>
                </a:solidFill>
              </a:rPr>
              <a:t> back together</a:t>
            </a:r>
          </a:p>
          <a:p>
            <a:pPr marL="0" indent="0">
              <a:buNone/>
            </a:pPr>
            <a:endParaRPr lang="en-CA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CA" noProof="0" dirty="0"/>
              <a:t>64 KOH  +  2 CrI</a:t>
            </a:r>
            <a:r>
              <a:rPr lang="en-CA" baseline="-25000" noProof="0" dirty="0"/>
              <a:t>3</a:t>
            </a:r>
            <a:r>
              <a:rPr lang="en-CA" noProof="0" dirty="0"/>
              <a:t>  +  27 Cl</a:t>
            </a:r>
            <a:r>
              <a:rPr lang="en-CA" baseline="-25000" noProof="0" dirty="0"/>
              <a:t>2</a:t>
            </a:r>
            <a:r>
              <a:rPr lang="en-CA" noProof="0" dirty="0"/>
              <a:t>         </a:t>
            </a:r>
            <a:r>
              <a:rPr lang="en-CA" noProof="0" dirty="0">
                <a:sym typeface="Wingdings" panose="05000000000000000000" pitchFamily="2" charset="2"/>
              </a:rPr>
              <a:t>  2 K</a:t>
            </a:r>
            <a:r>
              <a:rPr lang="en-CA" baseline="-25000" noProof="0" dirty="0">
                <a:sym typeface="Wingdings" panose="05000000000000000000" pitchFamily="2" charset="2"/>
              </a:rPr>
              <a:t>2</a:t>
            </a:r>
            <a:r>
              <a:rPr lang="en-CA" noProof="0" dirty="0">
                <a:sym typeface="Wingdings" panose="05000000000000000000" pitchFamily="2" charset="2"/>
              </a:rPr>
              <a:t>CrO</a:t>
            </a:r>
            <a:r>
              <a:rPr lang="en-CA" baseline="-25000" noProof="0" dirty="0">
                <a:sym typeface="Wingdings" panose="05000000000000000000" pitchFamily="2" charset="2"/>
              </a:rPr>
              <a:t>4</a:t>
            </a:r>
            <a:r>
              <a:rPr lang="en-CA" noProof="0" dirty="0">
                <a:sym typeface="Wingdings" panose="05000000000000000000" pitchFamily="2" charset="2"/>
              </a:rPr>
              <a:t>  +    6 KIO</a:t>
            </a:r>
            <a:r>
              <a:rPr lang="en-CA" baseline="-25000" noProof="0" dirty="0">
                <a:sym typeface="Wingdings" panose="05000000000000000000" pitchFamily="2" charset="2"/>
              </a:rPr>
              <a:t>4</a:t>
            </a:r>
            <a:r>
              <a:rPr lang="en-CA" noProof="0" dirty="0">
                <a:sym typeface="Wingdings" panose="05000000000000000000" pitchFamily="2" charset="2"/>
              </a:rPr>
              <a:t>  +  54 </a:t>
            </a:r>
            <a:r>
              <a:rPr lang="en-CA" noProof="0" dirty="0" err="1">
                <a:sym typeface="Wingdings" panose="05000000000000000000" pitchFamily="2" charset="2"/>
              </a:rPr>
              <a:t>KCl</a:t>
            </a:r>
            <a:r>
              <a:rPr lang="en-CA" noProof="0" dirty="0">
                <a:sym typeface="Wingdings" panose="05000000000000000000" pitchFamily="2" charset="2"/>
              </a:rPr>
              <a:t>  +  32 HOH</a:t>
            </a:r>
            <a:endParaRPr lang="en-CA" noProof="0" dirty="0"/>
          </a:p>
          <a:p>
            <a:pPr marL="0" indent="0">
              <a:buNone/>
            </a:pPr>
            <a:endParaRPr lang="en-CA" noProof="0" dirty="0"/>
          </a:p>
        </p:txBody>
      </p:sp>
      <p:sp>
        <p:nvSpPr>
          <p:cNvPr id="4" name="Oval 3"/>
          <p:cNvSpPr/>
          <p:nvPr/>
        </p:nvSpPr>
        <p:spPr>
          <a:xfrm>
            <a:off x="1523999" y="2493818"/>
            <a:ext cx="1814946" cy="755073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5" name="Oval 4"/>
          <p:cNvSpPr/>
          <p:nvPr/>
        </p:nvSpPr>
        <p:spPr>
          <a:xfrm>
            <a:off x="48491" y="2535380"/>
            <a:ext cx="1143001" cy="67194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6" name="Oval 5"/>
          <p:cNvSpPr/>
          <p:nvPr/>
        </p:nvSpPr>
        <p:spPr>
          <a:xfrm>
            <a:off x="5105400" y="2535381"/>
            <a:ext cx="1288474" cy="7550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7" name="Oval 6"/>
          <p:cNvSpPr/>
          <p:nvPr/>
        </p:nvSpPr>
        <p:spPr>
          <a:xfrm>
            <a:off x="6726381" y="2542309"/>
            <a:ext cx="886691" cy="6650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8" name="Oval 7"/>
          <p:cNvSpPr/>
          <p:nvPr/>
        </p:nvSpPr>
        <p:spPr>
          <a:xfrm>
            <a:off x="7869382" y="2493818"/>
            <a:ext cx="893618" cy="7550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23455" y="3207327"/>
            <a:ext cx="124692" cy="1433946"/>
          </a:xfrm>
          <a:prstGeom prst="straightConnector1">
            <a:avLst/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2223655" y="3248891"/>
            <a:ext cx="90054" cy="1392382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756565" y="3286991"/>
            <a:ext cx="0" cy="1385454"/>
          </a:xfrm>
          <a:prstGeom prst="straightConnector1">
            <a:avLst/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7169726" y="3207327"/>
            <a:ext cx="187905" cy="1433946"/>
          </a:xfrm>
          <a:prstGeom prst="straightConnector1">
            <a:avLst/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8437418" y="3248891"/>
            <a:ext cx="325582" cy="1423554"/>
          </a:xfrm>
          <a:prstGeom prst="straightConnector1">
            <a:avLst/>
          </a:prstGeom>
          <a:ln w="381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What Is the Real Meaning Behind Humpty Dumpty? | Sporcle Blo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7190" y="3127013"/>
            <a:ext cx="1834192" cy="1031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ounded Rectangle 25"/>
          <p:cNvSpPr/>
          <p:nvPr/>
        </p:nvSpPr>
        <p:spPr>
          <a:xfrm>
            <a:off x="62345" y="4699073"/>
            <a:ext cx="11173691" cy="429491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1996843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2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noProof="0" dirty="0">
                <a:solidFill>
                  <a:srgbClr val="002060"/>
                </a:solidFill>
              </a:rPr>
              <a:t>Overview of this Lesson: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0091"/>
            <a:ext cx="10515600" cy="51400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noProof="0" dirty="0"/>
              <a:t>We’ll start with </a:t>
            </a:r>
            <a:r>
              <a:rPr lang="en-CA" u="sng" noProof="0" dirty="0"/>
              <a:t>Method 1</a:t>
            </a:r>
            <a:r>
              <a:rPr lang="en-CA" noProof="0" dirty="0"/>
              <a:t>*—step-by-step—using the example from our microtitration</a:t>
            </a:r>
          </a:p>
          <a:p>
            <a:pPr marL="0" indent="0">
              <a:buNone/>
            </a:pPr>
            <a:endParaRPr lang="en-CA" noProof="0" dirty="0"/>
          </a:p>
          <a:p>
            <a:pPr marL="0" indent="0" algn="ctr">
              <a:buNone/>
            </a:pPr>
            <a:r>
              <a:rPr lang="en-CA" noProof="0" dirty="0"/>
              <a:t> </a:t>
            </a:r>
            <a:r>
              <a:rPr lang="en-CA" noProof="0" dirty="0">
                <a:solidFill>
                  <a:srgbClr val="0070C0"/>
                </a:solidFill>
              </a:rPr>
              <a:t>Fe</a:t>
            </a:r>
            <a:r>
              <a:rPr lang="en-CA" b="1" baseline="30000" noProof="0" dirty="0">
                <a:solidFill>
                  <a:srgbClr val="0070C0"/>
                </a:solidFill>
              </a:rPr>
              <a:t>2+</a:t>
            </a:r>
            <a:r>
              <a:rPr lang="en-CA" noProof="0" dirty="0">
                <a:solidFill>
                  <a:srgbClr val="0070C0"/>
                </a:solidFill>
              </a:rPr>
              <a:t>(</a:t>
            </a:r>
            <a:r>
              <a:rPr lang="en-CA" noProof="0" dirty="0" err="1">
                <a:solidFill>
                  <a:srgbClr val="0070C0"/>
                </a:solidFill>
              </a:rPr>
              <a:t>aq</a:t>
            </a:r>
            <a:r>
              <a:rPr lang="en-CA" noProof="0" dirty="0">
                <a:solidFill>
                  <a:srgbClr val="0070C0"/>
                </a:solidFill>
              </a:rPr>
              <a:t>)  +  MnO</a:t>
            </a:r>
            <a:r>
              <a:rPr lang="en-CA" baseline="-25000" noProof="0" dirty="0">
                <a:solidFill>
                  <a:srgbClr val="0070C0"/>
                </a:solidFill>
              </a:rPr>
              <a:t>4</a:t>
            </a:r>
            <a:r>
              <a:rPr lang="en-CA" b="1" baseline="30000" noProof="0" dirty="0">
                <a:solidFill>
                  <a:srgbClr val="0070C0"/>
                </a:solidFill>
              </a:rPr>
              <a:t>-</a:t>
            </a:r>
            <a:r>
              <a:rPr lang="en-CA" noProof="0" dirty="0">
                <a:solidFill>
                  <a:srgbClr val="0070C0"/>
                </a:solidFill>
              </a:rPr>
              <a:t>(</a:t>
            </a:r>
            <a:r>
              <a:rPr lang="en-CA" noProof="0" dirty="0" err="1">
                <a:solidFill>
                  <a:srgbClr val="0070C0"/>
                </a:solidFill>
              </a:rPr>
              <a:t>aq</a:t>
            </a:r>
            <a:r>
              <a:rPr lang="en-CA" noProof="0" dirty="0">
                <a:solidFill>
                  <a:srgbClr val="0070C0"/>
                </a:solidFill>
              </a:rPr>
              <a:t>)  </a:t>
            </a:r>
            <a:r>
              <a:rPr lang="en-CA" noProof="0" dirty="0">
                <a:solidFill>
                  <a:srgbClr val="0070C0"/>
                </a:solidFill>
                <a:sym typeface="Wingdings" panose="05000000000000000000" pitchFamily="2" charset="2"/>
              </a:rPr>
              <a:t>  Fe</a:t>
            </a:r>
            <a:r>
              <a:rPr lang="en-CA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3+</a:t>
            </a:r>
            <a:r>
              <a:rPr lang="en-CA" noProof="0" dirty="0">
                <a:solidFill>
                  <a:srgbClr val="0070C0"/>
                </a:solidFill>
                <a:sym typeface="Wingdings" panose="05000000000000000000" pitchFamily="2" charset="2"/>
              </a:rPr>
              <a:t>(</a:t>
            </a:r>
            <a:r>
              <a:rPr lang="en-CA" noProof="0" dirty="0" err="1">
                <a:solidFill>
                  <a:srgbClr val="0070C0"/>
                </a:solidFill>
                <a:sym typeface="Wingdings" panose="05000000000000000000" pitchFamily="2" charset="2"/>
              </a:rPr>
              <a:t>aq</a:t>
            </a:r>
            <a:r>
              <a:rPr lang="en-CA" noProof="0" dirty="0">
                <a:solidFill>
                  <a:srgbClr val="0070C0"/>
                </a:solidFill>
                <a:sym typeface="Wingdings" panose="05000000000000000000" pitchFamily="2" charset="2"/>
              </a:rPr>
              <a:t>)  +  Mn</a:t>
            </a:r>
            <a:r>
              <a:rPr lang="en-CA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2+</a:t>
            </a:r>
            <a:r>
              <a:rPr lang="en-CA" noProof="0" dirty="0">
                <a:solidFill>
                  <a:srgbClr val="0070C0"/>
                </a:solidFill>
                <a:sym typeface="Wingdings" panose="05000000000000000000" pitchFamily="2" charset="2"/>
              </a:rPr>
              <a:t>(</a:t>
            </a:r>
            <a:r>
              <a:rPr lang="en-CA" noProof="0" dirty="0" err="1">
                <a:solidFill>
                  <a:srgbClr val="0070C0"/>
                </a:solidFill>
                <a:sym typeface="Wingdings" panose="05000000000000000000" pitchFamily="2" charset="2"/>
              </a:rPr>
              <a:t>aq</a:t>
            </a:r>
            <a:r>
              <a:rPr lang="en-CA" noProof="0" dirty="0">
                <a:solidFill>
                  <a:srgbClr val="0070C0"/>
                </a:solidFill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endParaRPr lang="en-CA" noProof="0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u="sng" noProof="0" dirty="0">
                <a:solidFill>
                  <a:srgbClr val="7030A0"/>
                </a:solidFill>
                <a:sym typeface="Wingdings" panose="05000000000000000000" pitchFamily="2" charset="2"/>
              </a:rPr>
              <a:t>Questions: </a:t>
            </a:r>
          </a:p>
          <a:p>
            <a:r>
              <a:rPr lang="en-CA" noProof="0" dirty="0">
                <a:solidFill>
                  <a:schemeClr val="accent4">
                    <a:lumMod val="50000"/>
                  </a:schemeClr>
                </a:solidFill>
                <a:sym typeface="Wingdings" panose="05000000000000000000" pitchFamily="2" charset="2"/>
              </a:rPr>
              <a:t>Where is Oxygen on right-hand-side (RHS)?</a:t>
            </a:r>
          </a:p>
          <a:p>
            <a:r>
              <a:rPr lang="en-CA" noProof="0" dirty="0">
                <a:solidFill>
                  <a:srgbClr val="C00000"/>
                </a:solidFill>
                <a:sym typeface="Wingdings" panose="05000000000000000000" pitchFamily="2" charset="2"/>
              </a:rPr>
              <a:t>Why is the acidic solution-thing important?  </a:t>
            </a:r>
          </a:p>
          <a:p>
            <a:pPr marL="0" indent="0">
              <a:buNone/>
            </a:pPr>
            <a:r>
              <a:rPr lang="en-CA" noProof="0" dirty="0">
                <a:solidFill>
                  <a:srgbClr val="C00000"/>
                </a:solidFill>
                <a:sym typeface="Wingdings" panose="05000000000000000000" pitchFamily="2" charset="2"/>
              </a:rPr>
              <a:t>Empirically—</a:t>
            </a:r>
            <a:r>
              <a:rPr lang="en-CA" noProof="0" dirty="0" err="1">
                <a:solidFill>
                  <a:srgbClr val="C00000"/>
                </a:solidFill>
                <a:sym typeface="Wingdings" panose="05000000000000000000" pitchFamily="2" charset="2"/>
              </a:rPr>
              <a:t>rxn</a:t>
            </a:r>
            <a:r>
              <a:rPr lang="en-CA" noProof="0" dirty="0">
                <a:solidFill>
                  <a:srgbClr val="C00000"/>
                </a:solidFill>
                <a:sym typeface="Wingdings" panose="05000000000000000000" pitchFamily="2" charset="2"/>
              </a:rPr>
              <a:t> needs to be al low pH to proceed</a:t>
            </a:r>
          </a:p>
          <a:p>
            <a:pPr marL="0" indent="0">
              <a:buNone/>
            </a:pPr>
            <a:r>
              <a:rPr lang="en-CA" noProof="0" dirty="0">
                <a:solidFill>
                  <a:srgbClr val="002060"/>
                </a:solidFill>
                <a:sym typeface="Wingdings" panose="05000000000000000000" pitchFamily="2" charset="2"/>
              </a:rPr>
              <a:t>Let’s get busy . . .</a:t>
            </a:r>
            <a:endParaRPr lang="en-CA" noProof="0" dirty="0">
              <a:solidFill>
                <a:srgbClr val="00206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96346" y="2392363"/>
            <a:ext cx="1898073" cy="353291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in acidic solution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38200" y="5390160"/>
            <a:ext cx="7682346" cy="50569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6" name="Rounded Rectangle 5"/>
          <p:cNvSpPr/>
          <p:nvPr/>
        </p:nvSpPr>
        <p:spPr>
          <a:xfrm>
            <a:off x="8270420" y="6069032"/>
            <a:ext cx="3461657" cy="4910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*see accompanying  handout</a:t>
            </a:r>
          </a:p>
        </p:txBody>
      </p:sp>
    </p:spTree>
    <p:extLst>
      <p:ext uri="{BB962C8B-B14F-4D97-AF65-F5344CB8AC3E}">
        <p14:creationId xmlns:p14="http://schemas.microsoft.com/office/powerpoint/2010/main" val="2270881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0056"/>
            <a:ext cx="10515600" cy="727362"/>
          </a:xfrm>
        </p:spPr>
        <p:txBody>
          <a:bodyPr/>
          <a:lstStyle/>
          <a:p>
            <a:r>
              <a:rPr lang="en-CA" noProof="0" dirty="0">
                <a:solidFill>
                  <a:srgbClr val="002060"/>
                </a:solidFill>
              </a:rPr>
              <a:t>Method II  Using Half Reactions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818" y="817419"/>
            <a:ext cx="11700164" cy="58189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CA" sz="2400" noProof="0" dirty="0">
                <a:solidFill>
                  <a:srgbClr val="C00000"/>
                </a:solidFill>
              </a:rPr>
              <a:t>1.	Assign oxidation numbers and identify LEO and GER</a:t>
            </a:r>
          </a:p>
          <a:p>
            <a:pPr marL="0" indent="0">
              <a:buNone/>
            </a:pPr>
            <a:r>
              <a:rPr lang="en-CA" sz="2400" noProof="0" dirty="0">
                <a:solidFill>
                  <a:srgbClr val="00B050"/>
                </a:solidFill>
              </a:rPr>
              <a:t>2.	Make sure that the quantity of each atom that is oxidized or reduced is the 	same on each side</a:t>
            </a:r>
            <a:r>
              <a:rPr lang="en-CA" sz="2400" noProof="0" dirty="0"/>
              <a:t>	</a:t>
            </a:r>
          </a:p>
          <a:p>
            <a:pPr marL="0" indent="0">
              <a:buNone/>
            </a:pPr>
            <a:r>
              <a:rPr lang="en-CA" sz="2400" noProof="0" dirty="0">
                <a:solidFill>
                  <a:schemeClr val="accent2">
                    <a:lumMod val="50000"/>
                  </a:schemeClr>
                </a:solidFill>
              </a:rPr>
              <a:t>3.	Now work with the LEO and GER half equations </a:t>
            </a:r>
            <a:r>
              <a:rPr lang="en-CA" sz="2400" u="sng" noProof="0" dirty="0">
                <a:solidFill>
                  <a:schemeClr val="accent2">
                    <a:lumMod val="50000"/>
                  </a:schemeClr>
                </a:solidFill>
              </a:rPr>
              <a:t>separately</a:t>
            </a:r>
            <a:r>
              <a:rPr lang="en-CA" sz="2400" noProof="0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en-CA" sz="2400" b="1" noProof="0" dirty="0"/>
              <a:t>	</a:t>
            </a:r>
            <a:r>
              <a:rPr lang="en-CA" sz="2400" b="1" noProof="0" dirty="0">
                <a:solidFill>
                  <a:schemeClr val="accent2">
                    <a:lumMod val="50000"/>
                  </a:schemeClr>
                </a:solidFill>
              </a:rPr>
              <a:t>For </a:t>
            </a:r>
            <a:r>
              <a:rPr lang="en-CA" sz="2400" b="1" u="sng" noProof="0" dirty="0">
                <a:solidFill>
                  <a:schemeClr val="accent2">
                    <a:lumMod val="50000"/>
                  </a:schemeClr>
                </a:solidFill>
              </a:rPr>
              <a:t>each half equation</a:t>
            </a:r>
            <a:r>
              <a:rPr lang="en-CA" sz="2400" b="1" noProof="0" dirty="0">
                <a:solidFill>
                  <a:schemeClr val="accent2">
                    <a:lumMod val="50000"/>
                  </a:schemeClr>
                </a:solidFill>
              </a:rPr>
              <a:t>:</a:t>
            </a:r>
            <a:endParaRPr lang="en-CA" sz="2400" noProof="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CA" sz="2400" b="1" noProof="0" dirty="0"/>
              <a:t>	</a:t>
            </a:r>
            <a:r>
              <a:rPr lang="en-CA" sz="2400" noProof="0" dirty="0">
                <a:solidFill>
                  <a:schemeClr val="accent4">
                    <a:lumMod val="50000"/>
                  </a:schemeClr>
                </a:solidFill>
              </a:rPr>
              <a:t>- balance mass on each side of the half equation - ignore O and H at this point 	unless one or both of these is involved in LEO/GER</a:t>
            </a:r>
          </a:p>
          <a:p>
            <a:pPr marL="0" indent="0">
              <a:buNone/>
            </a:pPr>
            <a:r>
              <a:rPr lang="en-CA" sz="2400" noProof="0" dirty="0"/>
              <a:t>    	- </a:t>
            </a:r>
            <a:r>
              <a:rPr lang="en-CA" sz="2400" noProof="0" dirty="0">
                <a:solidFill>
                  <a:schemeClr val="accent5">
                    <a:lumMod val="75000"/>
                  </a:schemeClr>
                </a:solidFill>
              </a:rPr>
              <a:t>balance O by adding H</a:t>
            </a:r>
            <a:r>
              <a:rPr lang="en-CA" sz="2400" baseline="-25000" noProof="0" dirty="0">
                <a:solidFill>
                  <a:schemeClr val="accent5">
                    <a:lumMod val="75000"/>
                  </a:schemeClr>
                </a:solidFill>
              </a:rPr>
              <a:t>2</a:t>
            </a:r>
            <a:r>
              <a:rPr lang="en-CA" sz="2400" noProof="0" dirty="0">
                <a:solidFill>
                  <a:schemeClr val="accent5">
                    <a:lumMod val="75000"/>
                  </a:schemeClr>
                </a:solidFill>
              </a:rPr>
              <a:t>O to the appropriate side, if necessary</a:t>
            </a:r>
          </a:p>
          <a:p>
            <a:pPr marL="0" indent="0">
              <a:buNone/>
            </a:pPr>
            <a:r>
              <a:rPr lang="en-CA" sz="2400" noProof="0" dirty="0"/>
              <a:t>    	- </a:t>
            </a:r>
            <a:r>
              <a:rPr lang="en-CA" sz="2400" noProof="0" dirty="0">
                <a:solidFill>
                  <a:schemeClr val="accent6">
                    <a:lumMod val="75000"/>
                  </a:schemeClr>
                </a:solidFill>
              </a:rPr>
              <a:t>balance H by adding H</a:t>
            </a:r>
            <a:r>
              <a:rPr lang="en-CA" sz="2400" baseline="30000" noProof="0" dirty="0">
                <a:solidFill>
                  <a:schemeClr val="accent6">
                    <a:lumMod val="75000"/>
                  </a:schemeClr>
                </a:solidFill>
              </a:rPr>
              <a:t>+</a:t>
            </a:r>
            <a:r>
              <a:rPr lang="en-CA" sz="2400" noProof="0" dirty="0">
                <a:solidFill>
                  <a:schemeClr val="accent6">
                    <a:lumMod val="75000"/>
                  </a:schemeClr>
                </a:solidFill>
              </a:rPr>
              <a:t> to the appropriate side, if necessary</a:t>
            </a:r>
          </a:p>
          <a:p>
            <a:pPr marL="0" indent="0">
              <a:buNone/>
            </a:pPr>
            <a:r>
              <a:rPr lang="en-CA" sz="2400" noProof="0" dirty="0"/>
              <a:t>    	- </a:t>
            </a:r>
            <a:r>
              <a:rPr lang="en-CA" sz="2400" noProof="0" dirty="0">
                <a:solidFill>
                  <a:srgbClr val="993300"/>
                </a:solidFill>
              </a:rPr>
              <a:t>balance charge by adding electrons to the appropriate side.  (NB the quantity of 	electrons added should correspond to your original analysis of LEO/GER in steps 1, 2)</a:t>
            </a:r>
          </a:p>
          <a:p>
            <a:pPr marL="0" indent="0">
              <a:buNone/>
            </a:pPr>
            <a:r>
              <a:rPr lang="en-CA" sz="2400" noProof="0" dirty="0">
                <a:solidFill>
                  <a:srgbClr val="FF0000"/>
                </a:solidFill>
              </a:rPr>
              <a:t>4.	Balance the quantity of electrons involved in LEO &amp; GER by multiplying one or both 	half equations by the appropriate coefficients.</a:t>
            </a:r>
          </a:p>
          <a:p>
            <a:pPr marL="0" indent="0">
              <a:buNone/>
            </a:pPr>
            <a:r>
              <a:rPr lang="en-CA" sz="2400" noProof="0" dirty="0">
                <a:solidFill>
                  <a:schemeClr val="accent5">
                    <a:lumMod val="75000"/>
                  </a:schemeClr>
                </a:solidFill>
              </a:rPr>
              <a:t>5.	Add half equations to obtain the overall balanced equation.</a:t>
            </a:r>
          </a:p>
          <a:p>
            <a:pPr marL="0" indent="0">
              <a:buNone/>
            </a:pPr>
            <a:r>
              <a:rPr lang="en-CA" sz="2400" noProof="0" dirty="0"/>
              <a:t>	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950035" y="4038600"/>
            <a:ext cx="3138055" cy="574964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This step shows that you can get away without steps 1 and 2</a:t>
            </a:r>
          </a:p>
        </p:txBody>
      </p:sp>
    </p:spTree>
    <p:extLst>
      <p:ext uri="{BB962C8B-B14F-4D97-AF65-F5344CB8AC3E}">
        <p14:creationId xmlns:p14="http://schemas.microsoft.com/office/powerpoint/2010/main" val="590263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838199" y="450850"/>
            <a:ext cx="11146971" cy="5726113"/>
          </a:xfrm>
        </p:spPr>
        <p:txBody>
          <a:bodyPr/>
          <a:lstStyle/>
          <a:p>
            <a:pPr marL="0" indent="0">
              <a:buNone/>
            </a:pPr>
            <a:r>
              <a:rPr lang="en-CA" noProof="0" dirty="0">
                <a:solidFill>
                  <a:srgbClr val="002060"/>
                </a:solidFill>
              </a:rPr>
              <a:t>And . . .as before:</a:t>
            </a:r>
          </a:p>
          <a:p>
            <a:pPr marL="0" indent="0">
              <a:buNone/>
            </a:pPr>
            <a:endParaRPr lang="en-CA" noProof="0" dirty="0"/>
          </a:p>
          <a:p>
            <a:pPr marL="0" indent="0">
              <a:buNone/>
            </a:pPr>
            <a:r>
              <a:rPr lang="en-CA" noProof="0" dirty="0">
                <a:solidFill>
                  <a:srgbClr val="0070C0"/>
                </a:solidFill>
              </a:rPr>
              <a:t>6.	For reactions in </a:t>
            </a:r>
            <a:r>
              <a:rPr lang="en-CA" b="1" noProof="0" dirty="0">
                <a:solidFill>
                  <a:srgbClr val="0070C0"/>
                </a:solidFill>
              </a:rPr>
              <a:t>basic</a:t>
            </a:r>
            <a:r>
              <a:rPr lang="en-CA" noProof="0" dirty="0">
                <a:solidFill>
                  <a:srgbClr val="0070C0"/>
                </a:solidFill>
              </a:rPr>
              <a:t> solution, follow the steps above, but add 	the 	proper quantity of OH</a:t>
            </a:r>
            <a:r>
              <a:rPr lang="en-CA" b="1" baseline="30000" noProof="0" dirty="0">
                <a:solidFill>
                  <a:srgbClr val="0070C0"/>
                </a:solidFill>
              </a:rPr>
              <a:t>-</a:t>
            </a:r>
            <a:r>
              <a:rPr lang="en-CA" noProof="0" dirty="0">
                <a:solidFill>
                  <a:srgbClr val="0070C0"/>
                </a:solidFill>
              </a:rPr>
              <a:t> ions to neutralize the H</a:t>
            </a:r>
            <a:r>
              <a:rPr lang="en-CA" baseline="30000" noProof="0" dirty="0">
                <a:solidFill>
                  <a:srgbClr val="0070C0"/>
                </a:solidFill>
              </a:rPr>
              <a:t>+</a:t>
            </a:r>
            <a:r>
              <a:rPr lang="en-CA" noProof="0" dirty="0">
                <a:solidFill>
                  <a:srgbClr val="0070C0"/>
                </a:solidFill>
              </a:rPr>
              <a:t> ions added in step 5.	Make sure that you add the same quantity of OH</a:t>
            </a:r>
            <a:r>
              <a:rPr lang="en-CA" baseline="30000" noProof="0" dirty="0">
                <a:solidFill>
                  <a:srgbClr val="0070C0"/>
                </a:solidFill>
              </a:rPr>
              <a:t>-</a:t>
            </a:r>
            <a:r>
              <a:rPr lang="en-CA" noProof="0" dirty="0">
                <a:solidFill>
                  <a:srgbClr val="0070C0"/>
                </a:solidFill>
              </a:rPr>
              <a:t> ions to both 	sides. 	Once this is done combine H</a:t>
            </a:r>
            <a:r>
              <a:rPr lang="en-CA" baseline="30000" noProof="0" dirty="0">
                <a:solidFill>
                  <a:srgbClr val="0070C0"/>
                </a:solidFill>
              </a:rPr>
              <a:t>+</a:t>
            </a:r>
            <a:r>
              <a:rPr lang="en-CA" noProof="0" dirty="0">
                <a:solidFill>
                  <a:srgbClr val="0070C0"/>
                </a:solidFill>
              </a:rPr>
              <a:t> and OH</a:t>
            </a:r>
            <a:r>
              <a:rPr lang="en-CA" b="1" baseline="30000" noProof="0" dirty="0">
                <a:solidFill>
                  <a:srgbClr val="0070C0"/>
                </a:solidFill>
              </a:rPr>
              <a:t>-</a:t>
            </a:r>
            <a:r>
              <a:rPr lang="en-CA" noProof="0" dirty="0">
                <a:solidFill>
                  <a:srgbClr val="0070C0"/>
                </a:solidFill>
              </a:rPr>
              <a:t> ions to form H</a:t>
            </a:r>
            <a:r>
              <a:rPr lang="en-CA" baseline="-25000" noProof="0" dirty="0">
                <a:solidFill>
                  <a:srgbClr val="0070C0"/>
                </a:solidFill>
              </a:rPr>
              <a:t>2</a:t>
            </a:r>
            <a:r>
              <a:rPr lang="en-CA" noProof="0" dirty="0">
                <a:solidFill>
                  <a:srgbClr val="0070C0"/>
                </a:solidFill>
              </a:rPr>
              <a:t>O. Cancel 	water molecules as appropriate so that water appears only on one 	side of the equation</a:t>
            </a:r>
          </a:p>
          <a:p>
            <a:pPr marL="0" indent="0">
              <a:buNone/>
            </a:pPr>
            <a:endParaRPr lang="en-CA" noProof="0" dirty="0"/>
          </a:p>
          <a:p>
            <a:pPr marL="0" indent="0">
              <a:buNone/>
            </a:pPr>
            <a:r>
              <a:rPr lang="en-CA" noProof="0" dirty="0">
                <a:solidFill>
                  <a:srgbClr val="C00000"/>
                </a:solidFill>
              </a:rPr>
              <a:t>N.B. 	</a:t>
            </a:r>
            <a:r>
              <a:rPr lang="en-CA" u="sng" noProof="0" dirty="0">
                <a:solidFill>
                  <a:srgbClr val="C00000"/>
                </a:solidFill>
              </a:rPr>
              <a:t>Do a final check for: mass balance/charge balance/LEO &amp; GER </a:t>
            </a:r>
            <a:endParaRPr lang="en-CA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2356666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CA" noProof="0" dirty="0"/>
            </a:br>
            <a:r>
              <a:rPr lang="en-CA" noProof="0" dirty="0" err="1"/>
              <a:t>eg.</a:t>
            </a:r>
            <a:r>
              <a:rPr lang="en-CA" noProof="0" dirty="0"/>
              <a:t> </a:t>
            </a:r>
            <a:r>
              <a:rPr lang="en-CA" noProof="0" dirty="0">
                <a:solidFill>
                  <a:srgbClr val="0070C0"/>
                </a:solidFill>
              </a:rPr>
              <a:t>Fe</a:t>
            </a:r>
            <a:r>
              <a:rPr lang="en-CA" b="1" baseline="30000" noProof="0" dirty="0">
                <a:solidFill>
                  <a:srgbClr val="0070C0"/>
                </a:solidFill>
              </a:rPr>
              <a:t>2+</a:t>
            </a:r>
            <a:r>
              <a:rPr lang="en-CA" noProof="0" dirty="0">
                <a:solidFill>
                  <a:srgbClr val="0070C0"/>
                </a:solidFill>
              </a:rPr>
              <a:t>(</a:t>
            </a:r>
            <a:r>
              <a:rPr lang="en-CA" noProof="0" dirty="0" err="1">
                <a:solidFill>
                  <a:srgbClr val="0070C0"/>
                </a:solidFill>
              </a:rPr>
              <a:t>aq</a:t>
            </a:r>
            <a:r>
              <a:rPr lang="en-CA" noProof="0" dirty="0">
                <a:solidFill>
                  <a:srgbClr val="0070C0"/>
                </a:solidFill>
              </a:rPr>
              <a:t>)  +  MnO</a:t>
            </a:r>
            <a:r>
              <a:rPr lang="en-CA" baseline="-25000" noProof="0" dirty="0">
                <a:solidFill>
                  <a:srgbClr val="0070C0"/>
                </a:solidFill>
              </a:rPr>
              <a:t>4</a:t>
            </a:r>
            <a:r>
              <a:rPr lang="en-CA" b="1" baseline="30000" noProof="0" dirty="0">
                <a:solidFill>
                  <a:srgbClr val="0070C0"/>
                </a:solidFill>
              </a:rPr>
              <a:t>-</a:t>
            </a:r>
            <a:r>
              <a:rPr lang="en-CA" noProof="0" dirty="0">
                <a:solidFill>
                  <a:srgbClr val="0070C0"/>
                </a:solidFill>
              </a:rPr>
              <a:t>(</a:t>
            </a:r>
            <a:r>
              <a:rPr lang="en-CA" noProof="0" dirty="0" err="1">
                <a:solidFill>
                  <a:srgbClr val="0070C0"/>
                </a:solidFill>
              </a:rPr>
              <a:t>aq</a:t>
            </a:r>
            <a:r>
              <a:rPr lang="en-CA" noProof="0" dirty="0">
                <a:solidFill>
                  <a:srgbClr val="0070C0"/>
                </a:solidFill>
              </a:rPr>
              <a:t>)  </a:t>
            </a:r>
            <a:r>
              <a:rPr lang="en-CA" noProof="0" dirty="0">
                <a:solidFill>
                  <a:srgbClr val="0070C0"/>
                </a:solidFill>
                <a:sym typeface="Wingdings" panose="05000000000000000000" pitchFamily="2" charset="2"/>
              </a:rPr>
              <a:t>  Fe</a:t>
            </a:r>
            <a:r>
              <a:rPr lang="en-CA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3+</a:t>
            </a:r>
            <a:r>
              <a:rPr lang="en-CA" noProof="0" dirty="0">
                <a:solidFill>
                  <a:srgbClr val="0070C0"/>
                </a:solidFill>
                <a:sym typeface="Wingdings" panose="05000000000000000000" pitchFamily="2" charset="2"/>
              </a:rPr>
              <a:t>(</a:t>
            </a:r>
            <a:r>
              <a:rPr lang="en-CA" noProof="0" dirty="0" err="1">
                <a:solidFill>
                  <a:srgbClr val="0070C0"/>
                </a:solidFill>
                <a:sym typeface="Wingdings" panose="05000000000000000000" pitchFamily="2" charset="2"/>
              </a:rPr>
              <a:t>aq</a:t>
            </a:r>
            <a:r>
              <a:rPr lang="en-CA" noProof="0" dirty="0">
                <a:solidFill>
                  <a:srgbClr val="0070C0"/>
                </a:solidFill>
                <a:sym typeface="Wingdings" panose="05000000000000000000" pitchFamily="2" charset="2"/>
              </a:rPr>
              <a:t>)  +  Mn</a:t>
            </a:r>
            <a:r>
              <a:rPr lang="en-CA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2+</a:t>
            </a:r>
            <a:r>
              <a:rPr lang="en-CA" noProof="0" dirty="0">
                <a:solidFill>
                  <a:srgbClr val="0070C0"/>
                </a:solidFill>
                <a:sym typeface="Wingdings" panose="05000000000000000000" pitchFamily="2" charset="2"/>
              </a:rPr>
              <a:t>(</a:t>
            </a:r>
            <a:r>
              <a:rPr lang="en-CA" noProof="0" dirty="0" err="1">
                <a:solidFill>
                  <a:srgbClr val="0070C0"/>
                </a:solidFill>
                <a:sym typeface="Wingdings" panose="05000000000000000000" pitchFamily="2" charset="2"/>
              </a:rPr>
              <a:t>aq</a:t>
            </a:r>
            <a:r>
              <a:rPr lang="en-CA" noProof="0" dirty="0">
                <a:solidFill>
                  <a:srgbClr val="0070C0"/>
                </a:solidFill>
                <a:sym typeface="Wingdings" panose="05000000000000000000" pitchFamily="2" charset="2"/>
              </a:rPr>
              <a:t>)</a:t>
            </a:r>
            <a:endParaRPr lang="en-CA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541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CA" sz="3900" noProof="0" dirty="0"/>
              <a:t>We will balance this equation, which we did above. Remember:</a:t>
            </a:r>
          </a:p>
          <a:p>
            <a:pPr marL="0" indent="0">
              <a:buNone/>
            </a:pPr>
            <a:r>
              <a:rPr lang="en-CA" sz="3900" noProof="0" dirty="0">
                <a:solidFill>
                  <a:schemeClr val="accent2">
                    <a:lumMod val="50000"/>
                  </a:schemeClr>
                </a:solidFill>
              </a:rPr>
              <a:t>We will work with the LEO and GER half equations </a:t>
            </a:r>
            <a:r>
              <a:rPr lang="en-CA" sz="3900" u="sng" noProof="0" dirty="0">
                <a:solidFill>
                  <a:schemeClr val="accent2">
                    <a:lumMod val="50000"/>
                  </a:schemeClr>
                </a:solidFill>
              </a:rPr>
              <a:t>separately</a:t>
            </a:r>
            <a:r>
              <a:rPr lang="en-CA" sz="3900" noProof="0" dirty="0">
                <a:solidFill>
                  <a:schemeClr val="accent2">
                    <a:lumMod val="50000"/>
                  </a:schemeClr>
                </a:solidFill>
              </a:rPr>
              <a:t>.  </a:t>
            </a:r>
          </a:p>
          <a:p>
            <a:pPr marL="0" indent="0">
              <a:buNone/>
            </a:pPr>
            <a:r>
              <a:rPr lang="en-CA" sz="3900" b="1" noProof="0" dirty="0"/>
              <a:t>	</a:t>
            </a:r>
            <a:r>
              <a:rPr lang="en-CA" sz="3900" b="1" noProof="0" dirty="0">
                <a:solidFill>
                  <a:schemeClr val="accent2">
                    <a:lumMod val="50000"/>
                  </a:schemeClr>
                </a:solidFill>
              </a:rPr>
              <a:t>For </a:t>
            </a:r>
            <a:r>
              <a:rPr lang="en-CA" sz="3900" b="1" u="sng" noProof="0" dirty="0">
                <a:solidFill>
                  <a:schemeClr val="accent2">
                    <a:lumMod val="50000"/>
                  </a:schemeClr>
                </a:solidFill>
              </a:rPr>
              <a:t>each half equation</a:t>
            </a:r>
            <a:r>
              <a:rPr lang="en-CA" sz="3900" b="1" noProof="0" dirty="0">
                <a:solidFill>
                  <a:schemeClr val="accent2">
                    <a:lumMod val="50000"/>
                  </a:schemeClr>
                </a:solidFill>
              </a:rPr>
              <a:t>, carry out the following steps:</a:t>
            </a:r>
            <a:endParaRPr lang="en-CA" sz="3900" noProof="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CA" sz="3900" b="1" noProof="0" dirty="0"/>
              <a:t>	</a:t>
            </a:r>
            <a:r>
              <a:rPr lang="en-CA" sz="3900" noProof="0" dirty="0">
                <a:solidFill>
                  <a:schemeClr val="accent4">
                    <a:lumMod val="50000"/>
                  </a:schemeClr>
                </a:solidFill>
              </a:rPr>
              <a:t>- balance mass on each side of the half equation - ignore O 	and H at this point unless one or both of these is involved in 	LEO/GER</a:t>
            </a:r>
          </a:p>
          <a:p>
            <a:pPr marL="0" indent="0">
              <a:buNone/>
            </a:pPr>
            <a:r>
              <a:rPr lang="en-CA" sz="3900" noProof="0" dirty="0"/>
              <a:t>    	- </a:t>
            </a:r>
            <a:r>
              <a:rPr lang="en-CA" sz="3900" noProof="0" dirty="0">
                <a:solidFill>
                  <a:schemeClr val="accent5">
                    <a:lumMod val="75000"/>
                  </a:schemeClr>
                </a:solidFill>
              </a:rPr>
              <a:t>balance O by adding H</a:t>
            </a:r>
            <a:r>
              <a:rPr lang="en-CA" sz="3900" baseline="-25000" noProof="0" dirty="0">
                <a:solidFill>
                  <a:schemeClr val="accent5">
                    <a:lumMod val="75000"/>
                  </a:schemeClr>
                </a:solidFill>
              </a:rPr>
              <a:t>2</a:t>
            </a:r>
            <a:r>
              <a:rPr lang="en-CA" sz="3900" noProof="0" dirty="0">
                <a:solidFill>
                  <a:schemeClr val="accent5">
                    <a:lumMod val="75000"/>
                  </a:schemeClr>
                </a:solidFill>
              </a:rPr>
              <a:t>O to the appropriate side, if 	necessary</a:t>
            </a:r>
          </a:p>
          <a:p>
            <a:pPr marL="0" indent="0">
              <a:buNone/>
            </a:pPr>
            <a:r>
              <a:rPr lang="en-CA" sz="3900" noProof="0" dirty="0"/>
              <a:t>    	- </a:t>
            </a:r>
            <a:r>
              <a:rPr lang="en-CA" sz="3900" noProof="0" dirty="0">
                <a:solidFill>
                  <a:schemeClr val="accent6">
                    <a:lumMod val="75000"/>
                  </a:schemeClr>
                </a:solidFill>
              </a:rPr>
              <a:t>balance H by adding H</a:t>
            </a:r>
            <a:r>
              <a:rPr lang="en-CA" sz="3900" baseline="30000" noProof="0" dirty="0">
                <a:solidFill>
                  <a:schemeClr val="accent6">
                    <a:lumMod val="75000"/>
                  </a:schemeClr>
                </a:solidFill>
              </a:rPr>
              <a:t>+</a:t>
            </a:r>
            <a:r>
              <a:rPr lang="en-CA" sz="3900" noProof="0" dirty="0">
                <a:solidFill>
                  <a:schemeClr val="accent6">
                    <a:lumMod val="75000"/>
                  </a:schemeClr>
                </a:solidFill>
              </a:rPr>
              <a:t> to the appropriate side, if necessary</a:t>
            </a:r>
          </a:p>
          <a:p>
            <a:pPr marL="0" indent="0">
              <a:buNone/>
            </a:pPr>
            <a:r>
              <a:rPr lang="en-CA" sz="3900" noProof="0" dirty="0"/>
              <a:t>    	- </a:t>
            </a:r>
            <a:r>
              <a:rPr lang="en-CA" sz="3900" noProof="0" dirty="0">
                <a:solidFill>
                  <a:srgbClr val="993300"/>
                </a:solidFill>
              </a:rPr>
              <a:t>balance charge by adding electrons to the appropriate side.  	(N.B.  the quantity of electrons added should correspond to 	your original analysis of LEO/GER in steps 1, 2)</a:t>
            </a:r>
          </a:p>
          <a:p>
            <a:pPr marL="0" indent="0">
              <a:buNone/>
            </a:pPr>
            <a:endParaRPr lang="en-CA" sz="3600" noProof="0" dirty="0"/>
          </a:p>
        </p:txBody>
      </p:sp>
      <p:sp>
        <p:nvSpPr>
          <p:cNvPr id="4" name="Rounded Rectangle 3"/>
          <p:cNvSpPr/>
          <p:nvPr/>
        </p:nvSpPr>
        <p:spPr>
          <a:xfrm>
            <a:off x="6096000" y="674615"/>
            <a:ext cx="907472" cy="3532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acidic</a:t>
            </a:r>
          </a:p>
        </p:txBody>
      </p:sp>
    </p:spTree>
    <p:extLst>
      <p:ext uri="{BB962C8B-B14F-4D97-AF65-F5344CB8AC3E}">
        <p14:creationId xmlns:p14="http://schemas.microsoft.com/office/powerpoint/2010/main" val="1511265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741" y="812306"/>
            <a:ext cx="11159838" cy="59572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noProof="0" dirty="0">
                <a:solidFill>
                  <a:srgbClr val="C00000"/>
                </a:solidFill>
              </a:rPr>
              <a:t>Step 1. Assign ON; identify LEO and GER</a:t>
            </a:r>
          </a:p>
          <a:p>
            <a:pPr marL="0" indent="0">
              <a:buNone/>
            </a:pPr>
            <a:endParaRPr lang="en-CA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CA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CA" sz="4000" noProof="0" dirty="0">
                <a:solidFill>
                  <a:srgbClr val="0070C0"/>
                </a:solidFill>
              </a:rPr>
              <a:t>   Fe</a:t>
            </a:r>
            <a:r>
              <a:rPr lang="en-CA" sz="4000" baseline="30000" noProof="0" dirty="0"/>
              <a:t>2+</a:t>
            </a:r>
            <a:r>
              <a:rPr lang="en-CA" sz="4000" noProof="0" dirty="0">
                <a:solidFill>
                  <a:srgbClr val="0070C0"/>
                </a:solidFill>
              </a:rPr>
              <a:t>(</a:t>
            </a:r>
            <a:r>
              <a:rPr lang="en-CA" sz="4000" noProof="0" dirty="0" err="1">
                <a:solidFill>
                  <a:srgbClr val="0070C0"/>
                </a:solidFill>
              </a:rPr>
              <a:t>aq</a:t>
            </a:r>
            <a:r>
              <a:rPr lang="en-CA" sz="4000" noProof="0" dirty="0">
                <a:solidFill>
                  <a:srgbClr val="0070C0"/>
                </a:solidFill>
              </a:rPr>
              <a:t>)  +  MnO</a:t>
            </a:r>
            <a:r>
              <a:rPr lang="en-CA" sz="4000" baseline="-25000" noProof="0" dirty="0">
                <a:solidFill>
                  <a:srgbClr val="0070C0"/>
                </a:solidFill>
              </a:rPr>
              <a:t>4</a:t>
            </a:r>
            <a:r>
              <a:rPr lang="en-CA" sz="4000" b="1" baseline="30000" noProof="0" dirty="0">
                <a:solidFill>
                  <a:srgbClr val="0070C0"/>
                </a:solidFill>
              </a:rPr>
              <a:t>-</a:t>
            </a:r>
            <a:r>
              <a:rPr lang="en-CA" sz="4000" noProof="0" dirty="0">
                <a:solidFill>
                  <a:srgbClr val="0070C0"/>
                </a:solidFill>
              </a:rPr>
              <a:t>(</a:t>
            </a:r>
            <a:r>
              <a:rPr lang="en-CA" sz="4000" noProof="0" dirty="0" err="1">
                <a:solidFill>
                  <a:srgbClr val="0070C0"/>
                </a:solidFill>
              </a:rPr>
              <a:t>aq</a:t>
            </a:r>
            <a:r>
              <a:rPr lang="en-CA" sz="4000" noProof="0" dirty="0">
                <a:solidFill>
                  <a:srgbClr val="0070C0"/>
                </a:solidFill>
              </a:rPr>
              <a:t>)  </a:t>
            </a:r>
            <a:r>
              <a:rPr lang="en-CA" sz="4000" noProof="0" dirty="0">
                <a:solidFill>
                  <a:srgbClr val="0070C0"/>
                </a:solidFill>
                <a:sym typeface="Wingdings" panose="05000000000000000000" pitchFamily="2" charset="2"/>
              </a:rPr>
              <a:t>     Fe</a:t>
            </a:r>
            <a:r>
              <a:rPr lang="en-CA" sz="4000" baseline="30000" noProof="0" dirty="0">
                <a:sym typeface="Wingdings" panose="05000000000000000000" pitchFamily="2" charset="2"/>
              </a:rPr>
              <a:t>3+</a:t>
            </a:r>
            <a:r>
              <a:rPr lang="en-CA" sz="4000" noProof="0" dirty="0">
                <a:solidFill>
                  <a:srgbClr val="0070C0"/>
                </a:solidFill>
                <a:sym typeface="Wingdings" panose="05000000000000000000" pitchFamily="2" charset="2"/>
              </a:rPr>
              <a:t>(</a:t>
            </a:r>
            <a:r>
              <a:rPr lang="en-CA" sz="4000" noProof="0" dirty="0" err="1">
                <a:solidFill>
                  <a:srgbClr val="0070C0"/>
                </a:solidFill>
                <a:sym typeface="Wingdings" panose="05000000000000000000" pitchFamily="2" charset="2"/>
              </a:rPr>
              <a:t>aq</a:t>
            </a:r>
            <a:r>
              <a:rPr lang="en-CA" sz="4000" noProof="0" dirty="0">
                <a:solidFill>
                  <a:srgbClr val="0070C0"/>
                </a:solidFill>
                <a:sym typeface="Wingdings" panose="05000000000000000000" pitchFamily="2" charset="2"/>
              </a:rPr>
              <a:t>)  +  Mn</a:t>
            </a:r>
            <a:r>
              <a:rPr lang="en-CA" sz="4000" baseline="30000" noProof="0" dirty="0">
                <a:sym typeface="Wingdings" panose="05000000000000000000" pitchFamily="2" charset="2"/>
              </a:rPr>
              <a:t>2+</a:t>
            </a:r>
            <a:r>
              <a:rPr lang="en-CA" sz="4000" noProof="0" dirty="0">
                <a:solidFill>
                  <a:srgbClr val="0070C0"/>
                </a:solidFill>
                <a:sym typeface="Wingdings" panose="05000000000000000000" pitchFamily="2" charset="2"/>
              </a:rPr>
              <a:t>(</a:t>
            </a:r>
            <a:r>
              <a:rPr lang="en-CA" sz="4000" noProof="0" dirty="0" err="1">
                <a:solidFill>
                  <a:srgbClr val="0070C0"/>
                </a:solidFill>
                <a:sym typeface="Wingdings" panose="05000000000000000000" pitchFamily="2" charset="2"/>
              </a:rPr>
              <a:t>aq</a:t>
            </a:r>
            <a:r>
              <a:rPr lang="en-CA" sz="4000" noProof="0" dirty="0">
                <a:solidFill>
                  <a:srgbClr val="0070C0"/>
                </a:solidFill>
                <a:sym typeface="Wingdings" panose="05000000000000000000" pitchFamily="2" charset="2"/>
              </a:rPr>
              <a:t>) </a:t>
            </a:r>
            <a:endParaRPr lang="en-CA" sz="4000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CA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CA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CA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CA" noProof="0" dirty="0">
                <a:solidFill>
                  <a:srgbClr val="C00000"/>
                </a:solidFill>
              </a:rPr>
              <a:t>Step 2. Make sure that the same quantity of atoms undergo LEO &amp; GER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262169" y="2036138"/>
            <a:ext cx="907472" cy="3532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acidic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062958" y="2051772"/>
            <a:ext cx="609600" cy="332511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>
                <a:solidFill>
                  <a:schemeClr val="tx1"/>
                </a:solidFill>
              </a:rPr>
              <a:t>+VII</a:t>
            </a:r>
          </a:p>
        </p:txBody>
      </p:sp>
      <p:sp>
        <p:nvSpPr>
          <p:cNvPr id="7" name="Arc 6"/>
          <p:cNvSpPr/>
          <p:nvPr/>
        </p:nvSpPr>
        <p:spPr>
          <a:xfrm>
            <a:off x="1213685" y="1750819"/>
            <a:ext cx="5562599" cy="1266929"/>
          </a:xfrm>
          <a:prstGeom prst="arc">
            <a:avLst>
              <a:gd name="adj1" fmla="val 10940955"/>
              <a:gd name="adj2" fmla="val 0"/>
            </a:avLst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8" name="Arc 7"/>
          <p:cNvSpPr/>
          <p:nvPr/>
        </p:nvSpPr>
        <p:spPr>
          <a:xfrm rot="10433901">
            <a:off x="3614094" y="1789017"/>
            <a:ext cx="6324379" cy="1780573"/>
          </a:xfrm>
          <a:prstGeom prst="arc">
            <a:avLst>
              <a:gd name="adj1" fmla="val 11615626"/>
              <a:gd name="adj2" fmla="val 0"/>
            </a:avLst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0" name="Rounded Rectangle 9"/>
          <p:cNvSpPr/>
          <p:nvPr/>
        </p:nvSpPr>
        <p:spPr>
          <a:xfrm>
            <a:off x="5669838" y="1256593"/>
            <a:ext cx="1848170" cy="540327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noProof="0" dirty="0">
                <a:solidFill>
                  <a:srgbClr val="7030A0"/>
                </a:solidFill>
              </a:rPr>
              <a:t>LEO 1e-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616065" y="3790909"/>
            <a:ext cx="1848170" cy="540327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noProof="0" dirty="0">
                <a:solidFill>
                  <a:schemeClr val="accent6">
                    <a:lumMod val="50000"/>
                  </a:schemeClr>
                </a:solidFill>
              </a:rPr>
              <a:t>GER 5e-</a:t>
            </a:r>
          </a:p>
        </p:txBody>
      </p:sp>
      <p:sp>
        <p:nvSpPr>
          <p:cNvPr id="13" name="5-Point Star 12"/>
          <p:cNvSpPr/>
          <p:nvPr/>
        </p:nvSpPr>
        <p:spPr>
          <a:xfrm>
            <a:off x="10720201" y="4578432"/>
            <a:ext cx="547255" cy="34636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2728307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10" grpId="0" animBg="1"/>
      <p:bldP spid="11" grpId="0" animBg="1"/>
      <p:bldP spid="1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800" noProof="0" dirty="0">
                <a:solidFill>
                  <a:srgbClr val="002060"/>
                </a:solidFill>
              </a:rPr>
              <a:t>now write one 	half-reaction: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735" y="1825625"/>
            <a:ext cx="11511643" cy="4351338"/>
          </a:xfrm>
        </p:spPr>
        <p:txBody>
          <a:bodyPr/>
          <a:lstStyle/>
          <a:p>
            <a:pPr marL="0" indent="0">
              <a:buNone/>
            </a:pPr>
            <a:endParaRPr lang="en-CA" noProof="0" dirty="0"/>
          </a:p>
          <a:p>
            <a:pPr marL="0" indent="0">
              <a:buNone/>
            </a:pPr>
            <a:r>
              <a:rPr lang="en-CA" sz="4400" noProof="0" dirty="0"/>
              <a:t>Fe</a:t>
            </a:r>
            <a:r>
              <a:rPr lang="en-CA" sz="4400" baseline="30000" noProof="0" dirty="0"/>
              <a:t>2+</a:t>
            </a:r>
            <a:r>
              <a:rPr lang="en-CA" sz="4400" noProof="0" dirty="0"/>
              <a:t>(</a:t>
            </a:r>
            <a:r>
              <a:rPr lang="en-CA" sz="4400" noProof="0" dirty="0" err="1"/>
              <a:t>aq</a:t>
            </a:r>
            <a:r>
              <a:rPr lang="en-CA" sz="4400" noProof="0" dirty="0"/>
              <a:t>)  </a:t>
            </a:r>
            <a:r>
              <a:rPr lang="en-CA" sz="4400" noProof="0" dirty="0">
                <a:sym typeface="Wingdings" panose="05000000000000000000" pitchFamily="2" charset="2"/>
              </a:rPr>
              <a:t>  Fe</a:t>
            </a:r>
            <a:r>
              <a:rPr lang="en-CA" sz="4400" baseline="30000" noProof="0" dirty="0">
                <a:sym typeface="Wingdings" panose="05000000000000000000" pitchFamily="2" charset="2"/>
              </a:rPr>
              <a:t>3+</a:t>
            </a:r>
            <a:r>
              <a:rPr lang="en-CA" sz="4400" noProof="0" dirty="0">
                <a:sym typeface="Wingdings" panose="05000000000000000000" pitchFamily="2" charset="2"/>
              </a:rPr>
              <a:t> 	</a:t>
            </a:r>
            <a:r>
              <a:rPr lang="en-CA" sz="3600" noProof="0" dirty="0">
                <a:solidFill>
                  <a:srgbClr val="00B050"/>
                </a:solidFill>
                <a:sym typeface="Wingdings" panose="05000000000000000000" pitchFamily="2" charset="2"/>
              </a:rPr>
              <a:t>(okay; same no. atoms; no O or H)</a:t>
            </a:r>
          </a:p>
          <a:p>
            <a:pPr marL="0" indent="0">
              <a:buNone/>
            </a:pPr>
            <a:endParaRPr lang="en-CA" sz="4400" baseline="30000" noProof="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4400" noProof="0" dirty="0"/>
              <a:t>Fe</a:t>
            </a:r>
            <a:r>
              <a:rPr lang="en-CA" sz="4400" baseline="30000" noProof="0" dirty="0"/>
              <a:t>2+</a:t>
            </a:r>
            <a:r>
              <a:rPr lang="en-CA" sz="4400" noProof="0" dirty="0"/>
              <a:t>(</a:t>
            </a:r>
            <a:r>
              <a:rPr lang="en-CA" sz="4400" noProof="0" dirty="0" err="1"/>
              <a:t>aq</a:t>
            </a:r>
            <a:r>
              <a:rPr lang="en-CA" sz="4400" noProof="0" dirty="0"/>
              <a:t>)  </a:t>
            </a:r>
            <a:r>
              <a:rPr lang="en-CA" sz="4400" noProof="0" dirty="0">
                <a:sym typeface="Wingdings" panose="05000000000000000000" pitchFamily="2" charset="2"/>
              </a:rPr>
              <a:t>  Fe</a:t>
            </a:r>
            <a:r>
              <a:rPr lang="en-CA" sz="4400" baseline="30000" noProof="0" dirty="0">
                <a:sym typeface="Wingdings" panose="05000000000000000000" pitchFamily="2" charset="2"/>
              </a:rPr>
              <a:t>3+</a:t>
            </a:r>
            <a:r>
              <a:rPr lang="en-CA" sz="4400" noProof="0" dirty="0">
                <a:sym typeface="Wingdings" panose="05000000000000000000" pitchFamily="2" charset="2"/>
              </a:rPr>
              <a:t>  </a:t>
            </a:r>
            <a:r>
              <a:rPr lang="en-CA" sz="4400" noProof="0" dirty="0">
                <a:solidFill>
                  <a:srgbClr val="7030A0"/>
                </a:solidFill>
                <a:sym typeface="Wingdings" panose="05000000000000000000" pitchFamily="2" charset="2"/>
              </a:rPr>
              <a:t>+  e</a:t>
            </a:r>
            <a:r>
              <a:rPr lang="en-CA" sz="4400" b="1" baseline="30000" noProof="0" dirty="0">
                <a:solidFill>
                  <a:srgbClr val="7030A0"/>
                </a:solidFill>
                <a:sym typeface="Wingdings" panose="05000000000000000000" pitchFamily="2" charset="2"/>
              </a:rPr>
              <a:t>-</a:t>
            </a:r>
            <a:r>
              <a:rPr lang="en-CA" sz="4400" noProof="0" dirty="0">
                <a:solidFill>
                  <a:srgbClr val="7030A0"/>
                </a:solidFill>
                <a:sym typeface="Wingdings" panose="05000000000000000000" pitchFamily="2" charset="2"/>
              </a:rPr>
              <a:t> </a:t>
            </a:r>
            <a:r>
              <a:rPr lang="en-CA" sz="3600" noProof="0" dirty="0">
                <a:solidFill>
                  <a:srgbClr val="7030A0"/>
                </a:solidFill>
                <a:sym typeface="Wingdings" panose="05000000000000000000" pitchFamily="2" charset="2"/>
              </a:rPr>
              <a:t>(add e</a:t>
            </a:r>
            <a:r>
              <a:rPr lang="en-CA" sz="3600" b="1" baseline="30000" noProof="0" dirty="0">
                <a:solidFill>
                  <a:srgbClr val="7030A0"/>
                </a:solidFill>
                <a:sym typeface="Wingdings" panose="05000000000000000000" pitchFamily="2" charset="2"/>
              </a:rPr>
              <a:t>-</a:t>
            </a:r>
            <a:r>
              <a:rPr lang="en-CA" sz="3600" noProof="0" dirty="0">
                <a:solidFill>
                  <a:srgbClr val="7030A0"/>
                </a:solidFill>
                <a:sym typeface="Wingdings" panose="05000000000000000000" pitchFamily="2" charset="2"/>
              </a:rPr>
              <a:t> to RHS to balance charge)</a:t>
            </a:r>
          </a:p>
          <a:p>
            <a:pPr marL="0" indent="0">
              <a:buNone/>
            </a:pPr>
            <a:endParaRPr lang="en-CA" sz="3600" noProof="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3600" noProof="0" dirty="0">
                <a:solidFill>
                  <a:srgbClr val="C00000"/>
                </a:solidFill>
                <a:sym typeface="Wingdings" panose="05000000000000000000" pitchFamily="2" charset="2"/>
              </a:rPr>
              <a:t>Since e- appears on RHS, e- is lost  this is LEO half reaction</a:t>
            </a:r>
            <a:endParaRPr lang="en-CA" sz="3600" noProof="0" dirty="0">
              <a:solidFill>
                <a:srgbClr val="C0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486149" y="636020"/>
            <a:ext cx="1926772" cy="7837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6000" noProof="0" dirty="0"/>
              <a:t>LEO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906737" y="2408464"/>
            <a:ext cx="6588579" cy="62865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6" name="Rounded Rectangle 5"/>
          <p:cNvSpPr/>
          <p:nvPr/>
        </p:nvSpPr>
        <p:spPr>
          <a:xfrm>
            <a:off x="5508172" y="3619953"/>
            <a:ext cx="6588579" cy="62865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7" name="Rounded Rectangle 6"/>
          <p:cNvSpPr/>
          <p:nvPr/>
        </p:nvSpPr>
        <p:spPr>
          <a:xfrm>
            <a:off x="7225391" y="4898458"/>
            <a:ext cx="4678137" cy="62865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748492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9325"/>
          </a:xfrm>
        </p:spPr>
        <p:txBody>
          <a:bodyPr>
            <a:normAutofit/>
          </a:bodyPr>
          <a:lstStyle/>
          <a:p>
            <a:r>
              <a:rPr lang="en-CA" sz="4800" noProof="0" dirty="0">
                <a:solidFill>
                  <a:srgbClr val="002060"/>
                </a:solidFill>
              </a:rPr>
              <a:t>now write GER half-reaction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1" y="1624693"/>
            <a:ext cx="11919856" cy="50781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4400" noProof="0" dirty="0"/>
              <a:t>MnO</a:t>
            </a:r>
            <a:r>
              <a:rPr lang="en-CA" sz="4400" baseline="-25000" noProof="0" dirty="0"/>
              <a:t>4</a:t>
            </a:r>
            <a:r>
              <a:rPr lang="en-CA" sz="4400" b="1" baseline="30000" noProof="0" dirty="0"/>
              <a:t>-</a:t>
            </a:r>
            <a:r>
              <a:rPr lang="en-CA" sz="4400" noProof="0" dirty="0"/>
              <a:t>  </a:t>
            </a:r>
            <a:r>
              <a:rPr lang="en-CA" sz="4400" noProof="0" dirty="0">
                <a:sym typeface="Wingdings" panose="05000000000000000000" pitchFamily="2" charset="2"/>
              </a:rPr>
              <a:t>  Mn</a:t>
            </a:r>
            <a:r>
              <a:rPr lang="en-CA" sz="4400" baseline="30000" noProof="0" dirty="0">
                <a:sym typeface="Wingdings" panose="05000000000000000000" pitchFamily="2" charset="2"/>
              </a:rPr>
              <a:t>2+</a:t>
            </a:r>
            <a:r>
              <a:rPr lang="en-CA" sz="4400" noProof="0" dirty="0">
                <a:sym typeface="Wingdings" panose="05000000000000000000" pitchFamily="2" charset="2"/>
              </a:rPr>
              <a:t> </a:t>
            </a:r>
            <a:r>
              <a:rPr lang="en-CA" sz="3600" noProof="0" dirty="0">
                <a:solidFill>
                  <a:srgbClr val="C00000"/>
                </a:solidFill>
                <a:sym typeface="Wingdings" panose="05000000000000000000" pitchFamily="2" charset="2"/>
              </a:rPr>
              <a:t>(Mn okay; need 4 HOH to balance 4, O)</a:t>
            </a:r>
          </a:p>
          <a:p>
            <a:pPr marL="0" indent="0">
              <a:buNone/>
            </a:pPr>
            <a:endParaRPr lang="en-CA" sz="3600" baseline="30000" noProof="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4400" noProof="0" dirty="0"/>
              <a:t>MnO</a:t>
            </a:r>
            <a:r>
              <a:rPr lang="en-CA" sz="4400" baseline="-25000" noProof="0" dirty="0"/>
              <a:t>4</a:t>
            </a:r>
            <a:r>
              <a:rPr lang="en-CA" sz="4400" b="1" baseline="30000" noProof="0" dirty="0"/>
              <a:t>-</a:t>
            </a:r>
            <a:r>
              <a:rPr lang="en-CA" sz="4400" noProof="0" dirty="0"/>
              <a:t>  </a:t>
            </a:r>
            <a:r>
              <a:rPr lang="en-CA" sz="4400" noProof="0" dirty="0">
                <a:sym typeface="Wingdings" panose="05000000000000000000" pitchFamily="2" charset="2"/>
              </a:rPr>
              <a:t>  Mn</a:t>
            </a:r>
            <a:r>
              <a:rPr lang="en-CA" sz="4400" baseline="30000" noProof="0" dirty="0">
                <a:sym typeface="Wingdings" panose="05000000000000000000" pitchFamily="2" charset="2"/>
              </a:rPr>
              <a:t>2+  </a:t>
            </a:r>
            <a:r>
              <a:rPr lang="en-CA" sz="4400" noProof="0" dirty="0">
                <a:sym typeface="Wingdings" panose="05000000000000000000" pitchFamily="2" charset="2"/>
              </a:rPr>
              <a:t>+  </a:t>
            </a:r>
            <a:r>
              <a:rPr lang="en-CA" sz="4400" noProof="0" dirty="0">
                <a:solidFill>
                  <a:srgbClr val="C00000"/>
                </a:solidFill>
                <a:sym typeface="Wingdings" panose="05000000000000000000" pitchFamily="2" charset="2"/>
              </a:rPr>
              <a:t>4 HOH </a:t>
            </a:r>
            <a:r>
              <a:rPr lang="en-CA" sz="3600" noProof="0" dirty="0">
                <a:solidFill>
                  <a:srgbClr val="00B050"/>
                </a:solidFill>
                <a:sym typeface="Wingdings" panose="05000000000000000000" pitchFamily="2" charset="2"/>
              </a:rPr>
              <a:t>(need 8 H</a:t>
            </a:r>
            <a:r>
              <a:rPr lang="en-CA" sz="3600" baseline="30000" noProof="0" dirty="0">
                <a:solidFill>
                  <a:srgbClr val="00B050"/>
                </a:solidFill>
                <a:sym typeface="Wingdings" panose="05000000000000000000" pitchFamily="2" charset="2"/>
              </a:rPr>
              <a:t>+</a:t>
            </a:r>
            <a:r>
              <a:rPr lang="en-CA" sz="3600" noProof="0" dirty="0">
                <a:solidFill>
                  <a:srgbClr val="00B050"/>
                </a:solidFill>
                <a:sym typeface="Wingdings" panose="05000000000000000000" pitchFamily="2" charset="2"/>
              </a:rPr>
              <a:t> to balance 8 H)</a:t>
            </a:r>
          </a:p>
          <a:p>
            <a:pPr marL="0" indent="0">
              <a:buNone/>
            </a:pPr>
            <a:endParaRPr lang="en-CA" sz="3600" noProof="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4400" noProof="0" dirty="0"/>
              <a:t>MnO</a:t>
            </a:r>
            <a:r>
              <a:rPr lang="en-CA" sz="4400" baseline="-25000" noProof="0" dirty="0"/>
              <a:t>4</a:t>
            </a:r>
            <a:r>
              <a:rPr lang="en-CA" sz="4400" b="1" baseline="30000" noProof="0" dirty="0"/>
              <a:t>-</a:t>
            </a:r>
            <a:r>
              <a:rPr lang="en-CA" sz="4400" noProof="0" dirty="0"/>
              <a:t>  +  </a:t>
            </a:r>
            <a:r>
              <a:rPr lang="en-CA" sz="4400" noProof="0" dirty="0">
                <a:solidFill>
                  <a:srgbClr val="00B050"/>
                </a:solidFill>
              </a:rPr>
              <a:t>8 H</a:t>
            </a:r>
            <a:r>
              <a:rPr lang="en-CA" sz="4400" baseline="30000" noProof="0" dirty="0">
                <a:solidFill>
                  <a:srgbClr val="00B050"/>
                </a:solidFill>
              </a:rPr>
              <a:t>+</a:t>
            </a:r>
            <a:r>
              <a:rPr lang="en-CA" sz="4400" noProof="0" dirty="0"/>
              <a:t>  </a:t>
            </a:r>
            <a:r>
              <a:rPr lang="en-CA" sz="4400" noProof="0" dirty="0">
                <a:sym typeface="Wingdings" panose="05000000000000000000" pitchFamily="2" charset="2"/>
              </a:rPr>
              <a:t>  Mn</a:t>
            </a:r>
            <a:r>
              <a:rPr lang="en-CA" sz="4400" baseline="30000" noProof="0" dirty="0">
                <a:sym typeface="Wingdings" panose="05000000000000000000" pitchFamily="2" charset="2"/>
              </a:rPr>
              <a:t>2+  </a:t>
            </a:r>
            <a:r>
              <a:rPr lang="en-CA" sz="4400" noProof="0" dirty="0">
                <a:sym typeface="Wingdings" panose="05000000000000000000" pitchFamily="2" charset="2"/>
              </a:rPr>
              <a:t>+  </a:t>
            </a:r>
            <a:r>
              <a:rPr lang="en-CA" sz="4400" noProof="0" dirty="0">
                <a:solidFill>
                  <a:srgbClr val="C00000"/>
                </a:solidFill>
                <a:sym typeface="Wingdings" panose="05000000000000000000" pitchFamily="2" charset="2"/>
              </a:rPr>
              <a:t>4HOH</a:t>
            </a:r>
            <a:r>
              <a:rPr lang="en-CA" sz="4400" noProof="0" dirty="0">
                <a:sym typeface="Wingdings" panose="05000000000000000000" pitchFamily="2" charset="2"/>
              </a:rPr>
              <a:t> </a:t>
            </a:r>
            <a:r>
              <a:rPr lang="en-CA" noProof="0" dirty="0">
                <a:solidFill>
                  <a:srgbClr val="7030A0"/>
                </a:solidFill>
                <a:sym typeface="Wingdings" panose="05000000000000000000" pitchFamily="2" charset="2"/>
              </a:rPr>
              <a:t>(need 5e</a:t>
            </a:r>
            <a:r>
              <a:rPr lang="en-CA" b="1" baseline="30000" noProof="0" dirty="0">
                <a:solidFill>
                  <a:srgbClr val="7030A0"/>
                </a:solidFill>
                <a:sym typeface="Wingdings" panose="05000000000000000000" pitchFamily="2" charset="2"/>
              </a:rPr>
              <a:t>-</a:t>
            </a:r>
            <a:r>
              <a:rPr lang="en-CA" noProof="0" dirty="0">
                <a:solidFill>
                  <a:srgbClr val="7030A0"/>
                </a:solidFill>
                <a:sym typeface="Wingdings" panose="05000000000000000000" pitchFamily="2" charset="2"/>
              </a:rPr>
              <a:t> to balance charge)</a:t>
            </a:r>
          </a:p>
          <a:p>
            <a:pPr marL="0" indent="0">
              <a:buNone/>
            </a:pPr>
            <a:endParaRPr lang="en-CA" noProof="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4400" noProof="0" dirty="0"/>
              <a:t>MnO</a:t>
            </a:r>
            <a:r>
              <a:rPr lang="en-CA" sz="4400" baseline="-25000" noProof="0" dirty="0"/>
              <a:t>4</a:t>
            </a:r>
            <a:r>
              <a:rPr lang="en-CA" sz="4400" b="1" baseline="30000" noProof="0" dirty="0"/>
              <a:t>-</a:t>
            </a:r>
            <a:r>
              <a:rPr lang="en-CA" sz="4400" noProof="0" dirty="0"/>
              <a:t>  +  </a:t>
            </a:r>
            <a:r>
              <a:rPr lang="en-CA" sz="4400" noProof="0" dirty="0">
                <a:solidFill>
                  <a:srgbClr val="00B050"/>
                </a:solidFill>
              </a:rPr>
              <a:t>8 H</a:t>
            </a:r>
            <a:r>
              <a:rPr lang="en-CA" sz="4400" baseline="30000" noProof="0" dirty="0">
                <a:solidFill>
                  <a:srgbClr val="00B050"/>
                </a:solidFill>
              </a:rPr>
              <a:t>+</a:t>
            </a:r>
            <a:r>
              <a:rPr lang="en-CA" sz="4400" noProof="0" dirty="0"/>
              <a:t>  +  </a:t>
            </a:r>
            <a:r>
              <a:rPr lang="en-CA" sz="4400" noProof="0" dirty="0">
                <a:solidFill>
                  <a:srgbClr val="7030A0"/>
                </a:solidFill>
              </a:rPr>
              <a:t>5e</a:t>
            </a:r>
            <a:r>
              <a:rPr lang="en-CA" sz="4400" b="1" baseline="30000" noProof="0" dirty="0">
                <a:solidFill>
                  <a:srgbClr val="7030A0"/>
                </a:solidFill>
              </a:rPr>
              <a:t>-</a:t>
            </a:r>
            <a:r>
              <a:rPr lang="en-CA" sz="4400" noProof="0" dirty="0"/>
              <a:t>  </a:t>
            </a:r>
            <a:r>
              <a:rPr lang="en-CA" sz="4400" noProof="0" dirty="0">
                <a:sym typeface="Wingdings" panose="05000000000000000000" pitchFamily="2" charset="2"/>
              </a:rPr>
              <a:t>  Mn</a:t>
            </a:r>
            <a:r>
              <a:rPr lang="en-CA" sz="4400" baseline="30000" noProof="0" dirty="0">
                <a:sym typeface="Wingdings" panose="05000000000000000000" pitchFamily="2" charset="2"/>
              </a:rPr>
              <a:t>2+  </a:t>
            </a:r>
            <a:r>
              <a:rPr lang="en-CA" sz="4400" noProof="0" dirty="0">
                <a:sym typeface="Wingdings" panose="05000000000000000000" pitchFamily="2" charset="2"/>
              </a:rPr>
              <a:t>+  </a:t>
            </a:r>
            <a:r>
              <a:rPr lang="en-CA" sz="4400" noProof="0" dirty="0">
                <a:solidFill>
                  <a:srgbClr val="C00000"/>
                </a:solidFill>
                <a:sym typeface="Wingdings" panose="05000000000000000000" pitchFamily="2" charset="2"/>
              </a:rPr>
              <a:t>4 HOH </a:t>
            </a:r>
            <a:r>
              <a:rPr lang="en-CA" sz="3600" noProof="0" dirty="0">
                <a:solidFill>
                  <a:schemeClr val="accent5">
                    <a:lumMod val="50000"/>
                  </a:schemeClr>
                </a:solidFill>
                <a:sym typeface="Wingdings" panose="05000000000000000000" pitchFamily="2" charset="2"/>
              </a:rPr>
              <a:t>(all balanced)</a:t>
            </a:r>
            <a:endParaRPr lang="en-CA" sz="3600" noProof="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289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CA" noProof="0" dirty="0">
                <a:solidFill>
                  <a:srgbClr val="002060"/>
                </a:solidFill>
              </a:rPr>
              <a:t>Now write LEO and GER half reactions together </a:t>
            </a:r>
            <a:r>
              <a:rPr lang="en-CA" noProof="0" dirty="0">
                <a:solidFill>
                  <a:srgbClr val="002060"/>
                </a:solidFill>
                <a:sym typeface="Wingdings" panose="05000000000000000000" pitchFamily="2" charset="2"/>
              </a:rPr>
              <a:t> </a:t>
            </a:r>
            <a:r>
              <a:rPr lang="en-CA" noProof="0" dirty="0">
                <a:solidFill>
                  <a:srgbClr val="002060"/>
                </a:solidFill>
              </a:rPr>
              <a:t>equalize quantity of electrons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244943" cy="4664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3600" noProof="0" dirty="0">
                <a:solidFill>
                  <a:srgbClr val="0070C0"/>
                </a:solidFill>
              </a:rPr>
              <a:t>LEO 		Fe</a:t>
            </a:r>
            <a:r>
              <a:rPr lang="en-CA" sz="3600" baseline="30000" noProof="0" dirty="0">
                <a:solidFill>
                  <a:srgbClr val="0070C0"/>
                </a:solidFill>
              </a:rPr>
              <a:t>2+</a:t>
            </a:r>
            <a:r>
              <a:rPr lang="en-CA" sz="3600" noProof="0" dirty="0">
                <a:solidFill>
                  <a:srgbClr val="0070C0"/>
                </a:solidFill>
              </a:rPr>
              <a:t>(</a:t>
            </a:r>
            <a:r>
              <a:rPr lang="en-CA" sz="3600" noProof="0" dirty="0" err="1">
                <a:solidFill>
                  <a:srgbClr val="0070C0"/>
                </a:solidFill>
              </a:rPr>
              <a:t>aq</a:t>
            </a:r>
            <a:r>
              <a:rPr lang="en-CA" sz="3600" noProof="0" dirty="0">
                <a:solidFill>
                  <a:srgbClr val="0070C0"/>
                </a:solidFill>
              </a:rPr>
              <a:t>)  </a:t>
            </a:r>
            <a:r>
              <a:rPr lang="en-CA" sz="3600" noProof="0" dirty="0">
                <a:solidFill>
                  <a:srgbClr val="0070C0"/>
                </a:solidFill>
                <a:sym typeface="Wingdings" panose="05000000000000000000" pitchFamily="2" charset="2"/>
              </a:rPr>
              <a:t>  Fe</a:t>
            </a:r>
            <a:r>
              <a:rPr lang="en-CA" sz="3600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3+</a:t>
            </a:r>
            <a:r>
              <a:rPr lang="en-CA" sz="3600" noProof="0" dirty="0">
                <a:solidFill>
                  <a:srgbClr val="0070C0"/>
                </a:solidFill>
                <a:sym typeface="Wingdings" panose="05000000000000000000" pitchFamily="2" charset="2"/>
              </a:rPr>
              <a:t>  +  e</a:t>
            </a:r>
            <a:r>
              <a:rPr lang="en-CA" sz="3600" b="1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-</a:t>
            </a:r>
            <a:r>
              <a:rPr lang="en-CA" sz="3600" noProof="0" dirty="0">
                <a:solidFill>
                  <a:srgbClr val="0070C0"/>
                </a:solidFill>
                <a:sym typeface="Wingdings" panose="05000000000000000000" pitchFamily="2" charset="2"/>
              </a:rPr>
              <a:t>  </a:t>
            </a:r>
            <a:r>
              <a:rPr lang="en-CA" sz="3600" noProof="0" dirty="0">
                <a:solidFill>
                  <a:srgbClr val="993300"/>
                </a:solidFill>
                <a:sym typeface="Wingdings" panose="05000000000000000000" pitchFamily="2" charset="2"/>
              </a:rPr>
              <a:t>(multiply LEO by 5 to 								equalize electrons LEO/GER)</a:t>
            </a:r>
          </a:p>
          <a:p>
            <a:pPr marL="0" indent="0">
              <a:buNone/>
            </a:pPr>
            <a:endParaRPr lang="en-CA" sz="3600" noProof="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3600" noProof="0" dirty="0">
                <a:solidFill>
                  <a:schemeClr val="accent6">
                    <a:lumMod val="50000"/>
                  </a:schemeClr>
                </a:solidFill>
                <a:sym typeface="Wingdings" panose="05000000000000000000" pitchFamily="2" charset="2"/>
              </a:rPr>
              <a:t>GER 		</a:t>
            </a:r>
            <a:r>
              <a:rPr lang="en-CA" sz="3600" noProof="0" dirty="0">
                <a:solidFill>
                  <a:schemeClr val="accent6">
                    <a:lumMod val="50000"/>
                  </a:schemeClr>
                </a:solidFill>
              </a:rPr>
              <a:t>MnO</a:t>
            </a:r>
            <a:r>
              <a:rPr lang="en-CA" sz="3600" baseline="-25000" noProof="0" dirty="0">
                <a:solidFill>
                  <a:schemeClr val="accent6">
                    <a:lumMod val="50000"/>
                  </a:schemeClr>
                </a:solidFill>
              </a:rPr>
              <a:t>4</a:t>
            </a:r>
            <a:r>
              <a:rPr lang="en-CA" sz="3600" b="1" baseline="30000" noProof="0" dirty="0">
                <a:solidFill>
                  <a:schemeClr val="accent6">
                    <a:lumMod val="50000"/>
                  </a:schemeClr>
                </a:solidFill>
              </a:rPr>
              <a:t>-</a:t>
            </a:r>
            <a:r>
              <a:rPr lang="en-CA" sz="3600" noProof="0" dirty="0">
                <a:solidFill>
                  <a:schemeClr val="accent6">
                    <a:lumMod val="50000"/>
                  </a:schemeClr>
                </a:solidFill>
              </a:rPr>
              <a:t>  +  8 H</a:t>
            </a:r>
            <a:r>
              <a:rPr lang="en-CA" sz="3600" baseline="30000" noProof="0" dirty="0">
                <a:solidFill>
                  <a:schemeClr val="accent6">
                    <a:lumMod val="50000"/>
                  </a:schemeClr>
                </a:solidFill>
              </a:rPr>
              <a:t>+</a:t>
            </a:r>
            <a:r>
              <a:rPr lang="en-CA" sz="3600" noProof="0" dirty="0">
                <a:solidFill>
                  <a:schemeClr val="accent6">
                    <a:lumMod val="50000"/>
                  </a:schemeClr>
                </a:solidFill>
              </a:rPr>
              <a:t>  +  5e</a:t>
            </a:r>
            <a:r>
              <a:rPr lang="en-CA" sz="3600" b="1" baseline="30000" noProof="0" dirty="0">
                <a:solidFill>
                  <a:schemeClr val="accent6">
                    <a:lumMod val="50000"/>
                  </a:schemeClr>
                </a:solidFill>
              </a:rPr>
              <a:t>-</a:t>
            </a:r>
            <a:r>
              <a:rPr lang="en-CA" sz="3600" noProof="0" dirty="0">
                <a:solidFill>
                  <a:schemeClr val="accent6">
                    <a:lumMod val="50000"/>
                  </a:schemeClr>
                </a:solidFill>
              </a:rPr>
              <a:t>  	</a:t>
            </a:r>
            <a:r>
              <a:rPr lang="en-CA" sz="3600" noProof="0" dirty="0">
                <a:solidFill>
                  <a:schemeClr val="accent6">
                    <a:lumMod val="50000"/>
                  </a:schemeClr>
                </a:solidFill>
                <a:sym typeface="Wingdings" panose="05000000000000000000" pitchFamily="2" charset="2"/>
              </a:rPr>
              <a:t>  Mn</a:t>
            </a:r>
            <a:r>
              <a:rPr lang="en-CA" sz="3600" baseline="30000" noProof="0" dirty="0">
                <a:solidFill>
                  <a:schemeClr val="accent6">
                    <a:lumMod val="50000"/>
                  </a:schemeClr>
                </a:solidFill>
                <a:sym typeface="Wingdings" panose="05000000000000000000" pitchFamily="2" charset="2"/>
              </a:rPr>
              <a:t>2+  </a:t>
            </a:r>
            <a:r>
              <a:rPr lang="en-CA" sz="3600" noProof="0" dirty="0">
                <a:solidFill>
                  <a:schemeClr val="accent6">
                    <a:lumMod val="50000"/>
                  </a:schemeClr>
                </a:solidFill>
                <a:sym typeface="Wingdings" panose="05000000000000000000" pitchFamily="2" charset="2"/>
              </a:rPr>
              <a:t>+  4 HOH </a:t>
            </a:r>
          </a:p>
          <a:p>
            <a:pPr marL="0" indent="0">
              <a:buNone/>
            </a:pPr>
            <a:r>
              <a:rPr lang="en-CA" sz="3600" u="sng" noProof="0" dirty="0">
                <a:solidFill>
                  <a:srgbClr val="0070C0"/>
                </a:solidFill>
                <a:sym typeface="Wingdings" panose="05000000000000000000" pitchFamily="2" charset="2"/>
              </a:rPr>
              <a:t>LEO		</a:t>
            </a:r>
            <a:r>
              <a:rPr lang="en-CA" sz="3600" u="sng" noProof="0" dirty="0">
                <a:solidFill>
                  <a:srgbClr val="0070C0"/>
                </a:solidFill>
              </a:rPr>
              <a:t> 5 Fe</a:t>
            </a:r>
            <a:r>
              <a:rPr lang="en-CA" sz="3600" u="sng" baseline="30000" noProof="0" dirty="0">
                <a:solidFill>
                  <a:srgbClr val="0070C0"/>
                </a:solidFill>
              </a:rPr>
              <a:t>2+</a:t>
            </a:r>
            <a:r>
              <a:rPr lang="en-CA" sz="3600" u="sng" noProof="0" dirty="0">
                <a:solidFill>
                  <a:srgbClr val="0070C0"/>
                </a:solidFill>
              </a:rPr>
              <a:t>(</a:t>
            </a:r>
            <a:r>
              <a:rPr lang="en-CA" sz="3600" u="sng" noProof="0" dirty="0" err="1">
                <a:solidFill>
                  <a:srgbClr val="0070C0"/>
                </a:solidFill>
              </a:rPr>
              <a:t>aq</a:t>
            </a:r>
            <a:r>
              <a:rPr lang="en-CA" sz="3600" u="sng" noProof="0" dirty="0">
                <a:solidFill>
                  <a:srgbClr val="0070C0"/>
                </a:solidFill>
              </a:rPr>
              <a:t>)  			</a:t>
            </a:r>
            <a:r>
              <a:rPr lang="en-CA" sz="3600" u="sng" noProof="0" dirty="0">
                <a:solidFill>
                  <a:srgbClr val="0070C0"/>
                </a:solidFill>
                <a:sym typeface="Wingdings" panose="05000000000000000000" pitchFamily="2" charset="2"/>
              </a:rPr>
              <a:t>  5 Fe</a:t>
            </a:r>
            <a:r>
              <a:rPr lang="en-CA" sz="3600" u="sng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3+</a:t>
            </a:r>
            <a:r>
              <a:rPr lang="en-CA" sz="3600" u="sng" noProof="0" dirty="0">
                <a:solidFill>
                  <a:srgbClr val="0070C0"/>
                </a:solidFill>
                <a:sym typeface="Wingdings" panose="05000000000000000000" pitchFamily="2" charset="2"/>
              </a:rPr>
              <a:t>  +  5e</a:t>
            </a:r>
            <a:r>
              <a:rPr lang="en-CA" sz="3600" b="1" u="sng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-</a:t>
            </a:r>
            <a:r>
              <a:rPr lang="en-CA" sz="3600" noProof="0" dirty="0">
                <a:solidFill>
                  <a:srgbClr val="0070C0"/>
                </a:solidFill>
                <a:sym typeface="Wingdings" panose="05000000000000000000" pitchFamily="2" charset="2"/>
              </a:rPr>
              <a:t>  </a:t>
            </a:r>
            <a:r>
              <a:rPr lang="en-CA" noProof="0" dirty="0">
                <a:solidFill>
                  <a:srgbClr val="FF0000"/>
                </a:solidFill>
                <a:sym typeface="Wingdings" panose="05000000000000000000" pitchFamily="2" charset="2"/>
              </a:rPr>
              <a:t>(now sum)</a:t>
            </a:r>
          </a:p>
          <a:p>
            <a:pPr marL="0" indent="0">
              <a:buNone/>
            </a:pPr>
            <a:endParaRPr lang="en-CA" sz="3200" noProof="0" dirty="0">
              <a:solidFill>
                <a:srgbClr val="7030A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3200" noProof="0" dirty="0">
                <a:solidFill>
                  <a:srgbClr val="7030A0"/>
                </a:solidFill>
                <a:sym typeface="Wingdings" panose="05000000000000000000" pitchFamily="2" charset="2"/>
              </a:rPr>
              <a:t>BALANCED: MnO</a:t>
            </a:r>
            <a:r>
              <a:rPr lang="en-CA" sz="3200" baseline="-25000" noProof="0" dirty="0">
                <a:solidFill>
                  <a:srgbClr val="7030A0"/>
                </a:solidFill>
                <a:sym typeface="Wingdings" panose="05000000000000000000" pitchFamily="2" charset="2"/>
              </a:rPr>
              <a:t>4</a:t>
            </a:r>
            <a:r>
              <a:rPr lang="en-CA" sz="3200" b="1" baseline="30000" noProof="0" dirty="0">
                <a:solidFill>
                  <a:srgbClr val="7030A0"/>
                </a:solidFill>
                <a:sym typeface="Wingdings" panose="05000000000000000000" pitchFamily="2" charset="2"/>
              </a:rPr>
              <a:t>-</a:t>
            </a:r>
            <a:r>
              <a:rPr lang="en-CA" sz="3200" noProof="0" dirty="0">
                <a:solidFill>
                  <a:srgbClr val="7030A0"/>
                </a:solidFill>
                <a:sym typeface="Wingdings" panose="05000000000000000000" pitchFamily="2" charset="2"/>
              </a:rPr>
              <a:t>  +  8H</a:t>
            </a:r>
            <a:r>
              <a:rPr lang="en-CA" sz="3200" baseline="30000" noProof="0" dirty="0">
                <a:solidFill>
                  <a:srgbClr val="7030A0"/>
                </a:solidFill>
                <a:sym typeface="Wingdings" panose="05000000000000000000" pitchFamily="2" charset="2"/>
              </a:rPr>
              <a:t>+</a:t>
            </a:r>
            <a:r>
              <a:rPr lang="en-CA" sz="3200" noProof="0" dirty="0">
                <a:solidFill>
                  <a:srgbClr val="7030A0"/>
                </a:solidFill>
                <a:sym typeface="Wingdings" panose="05000000000000000000" pitchFamily="2" charset="2"/>
              </a:rPr>
              <a:t>  +  5 Fe</a:t>
            </a:r>
            <a:r>
              <a:rPr lang="en-CA" sz="3200" baseline="30000" noProof="0" dirty="0">
                <a:solidFill>
                  <a:srgbClr val="7030A0"/>
                </a:solidFill>
                <a:sym typeface="Wingdings" panose="05000000000000000000" pitchFamily="2" charset="2"/>
              </a:rPr>
              <a:t>2+</a:t>
            </a:r>
            <a:r>
              <a:rPr lang="en-CA" sz="3200" noProof="0" dirty="0">
                <a:solidFill>
                  <a:srgbClr val="7030A0"/>
                </a:solidFill>
                <a:sym typeface="Wingdings" panose="05000000000000000000" pitchFamily="2" charset="2"/>
              </a:rPr>
              <a:t> 	  5 Fe</a:t>
            </a:r>
            <a:r>
              <a:rPr lang="en-CA" sz="3200" baseline="30000" noProof="0" dirty="0">
                <a:solidFill>
                  <a:srgbClr val="7030A0"/>
                </a:solidFill>
                <a:sym typeface="Wingdings" panose="05000000000000000000" pitchFamily="2" charset="2"/>
              </a:rPr>
              <a:t>3+</a:t>
            </a:r>
            <a:r>
              <a:rPr lang="en-CA" sz="3200" noProof="0" dirty="0">
                <a:solidFill>
                  <a:srgbClr val="7030A0"/>
                </a:solidFill>
                <a:sym typeface="Wingdings" panose="05000000000000000000" pitchFamily="2" charset="2"/>
              </a:rPr>
              <a:t>  +  Mn</a:t>
            </a:r>
            <a:r>
              <a:rPr lang="en-CA" sz="3200" baseline="30000" noProof="0" dirty="0">
                <a:solidFill>
                  <a:srgbClr val="7030A0"/>
                </a:solidFill>
                <a:sym typeface="Wingdings" panose="05000000000000000000" pitchFamily="2" charset="2"/>
              </a:rPr>
              <a:t>2+</a:t>
            </a:r>
            <a:r>
              <a:rPr lang="en-CA" sz="3200" noProof="0" dirty="0">
                <a:solidFill>
                  <a:srgbClr val="7030A0"/>
                </a:solidFill>
                <a:sym typeface="Wingdings" panose="05000000000000000000" pitchFamily="2" charset="2"/>
              </a:rPr>
              <a:t>  + 4 HOH</a:t>
            </a:r>
            <a:endParaRPr lang="en-CA" sz="3200" noProof="0" dirty="0">
              <a:solidFill>
                <a:srgbClr val="C00000"/>
              </a:solidFill>
              <a:sym typeface="Wingdings" panose="05000000000000000000" pitchFamily="2" charset="2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600450" y="1077686"/>
            <a:ext cx="6947807" cy="55517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5" name="Rounded Rectangle 4"/>
          <p:cNvSpPr/>
          <p:nvPr/>
        </p:nvSpPr>
        <p:spPr>
          <a:xfrm>
            <a:off x="972909" y="1800905"/>
            <a:ext cx="10975522" cy="108902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5959929" y="3600450"/>
            <a:ext cx="500741" cy="449036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9723664" y="4245429"/>
            <a:ext cx="416379" cy="440871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6862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061358"/>
          </a:xfrm>
        </p:spPr>
        <p:txBody>
          <a:bodyPr>
            <a:normAutofit/>
          </a:bodyPr>
          <a:lstStyle/>
          <a:p>
            <a:r>
              <a:rPr lang="en-CA" noProof="0" dirty="0" err="1">
                <a:solidFill>
                  <a:srgbClr val="002060"/>
                </a:solidFill>
              </a:rPr>
              <a:t>eg.</a:t>
            </a:r>
            <a:r>
              <a:rPr lang="en-CA" noProof="0" dirty="0">
                <a:solidFill>
                  <a:srgbClr val="002060"/>
                </a:solidFill>
              </a:rPr>
              <a:t> S</a:t>
            </a:r>
            <a:r>
              <a:rPr lang="en-CA" baseline="-25000" noProof="0" dirty="0">
                <a:solidFill>
                  <a:srgbClr val="002060"/>
                </a:solidFill>
              </a:rPr>
              <a:t>2</a:t>
            </a:r>
            <a:r>
              <a:rPr lang="en-CA" noProof="0" dirty="0">
                <a:solidFill>
                  <a:srgbClr val="002060"/>
                </a:solidFill>
              </a:rPr>
              <a:t>O</a:t>
            </a:r>
            <a:r>
              <a:rPr lang="en-CA" baseline="-25000" noProof="0" dirty="0">
                <a:solidFill>
                  <a:srgbClr val="002060"/>
                </a:solidFill>
              </a:rPr>
              <a:t>3</a:t>
            </a:r>
            <a:r>
              <a:rPr lang="en-CA" baseline="30000" noProof="0" dirty="0">
                <a:solidFill>
                  <a:srgbClr val="002060"/>
                </a:solidFill>
              </a:rPr>
              <a:t>2–</a:t>
            </a:r>
            <a:r>
              <a:rPr lang="en-CA" noProof="0" dirty="0">
                <a:solidFill>
                  <a:srgbClr val="002060"/>
                </a:solidFill>
              </a:rPr>
              <a:t>  +  </a:t>
            </a:r>
            <a:r>
              <a:rPr lang="en-CA" noProof="0" dirty="0" err="1">
                <a:solidFill>
                  <a:srgbClr val="002060"/>
                </a:solidFill>
              </a:rPr>
              <a:t>OCl</a:t>
            </a:r>
            <a:r>
              <a:rPr lang="en-CA" baseline="30000" noProof="0" dirty="0">
                <a:solidFill>
                  <a:srgbClr val="002060"/>
                </a:solidFill>
              </a:rPr>
              <a:t>–</a:t>
            </a:r>
            <a:r>
              <a:rPr lang="en-CA" noProof="0" dirty="0">
                <a:solidFill>
                  <a:srgbClr val="002060"/>
                </a:solidFill>
              </a:rPr>
              <a:t>  </a:t>
            </a:r>
            <a:r>
              <a:rPr lang="en-CA" noProof="0" dirty="0">
                <a:solidFill>
                  <a:srgbClr val="002060"/>
                </a:solidFill>
                <a:sym typeface="Wingdings" panose="05000000000000000000" pitchFamily="2" charset="2"/>
              </a:rPr>
              <a:t></a:t>
            </a:r>
            <a:r>
              <a:rPr lang="en-CA" noProof="0" dirty="0">
                <a:solidFill>
                  <a:srgbClr val="002060"/>
                </a:solidFill>
              </a:rPr>
              <a:t>  SO</a:t>
            </a:r>
            <a:r>
              <a:rPr lang="en-CA" baseline="-25000" noProof="0" dirty="0">
                <a:solidFill>
                  <a:srgbClr val="002060"/>
                </a:solidFill>
              </a:rPr>
              <a:t>4</a:t>
            </a:r>
            <a:r>
              <a:rPr lang="en-CA" baseline="30000" noProof="0" dirty="0">
                <a:solidFill>
                  <a:srgbClr val="002060"/>
                </a:solidFill>
              </a:rPr>
              <a:t>2–</a:t>
            </a:r>
            <a:r>
              <a:rPr lang="en-CA" noProof="0" dirty="0">
                <a:solidFill>
                  <a:srgbClr val="002060"/>
                </a:solidFill>
              </a:rPr>
              <a:t>  +  Cl</a:t>
            </a:r>
            <a:r>
              <a:rPr lang="en-CA" baseline="30000" noProof="0" dirty="0">
                <a:solidFill>
                  <a:srgbClr val="002060"/>
                </a:solidFill>
              </a:rPr>
              <a:t>– </a:t>
            </a:r>
            <a:r>
              <a:rPr lang="en-CA" b="1" noProof="0" dirty="0">
                <a:solidFill>
                  <a:srgbClr val="002060"/>
                </a:solidFill>
              </a:rPr>
              <a:t>(basic </a:t>
            </a:r>
            <a:r>
              <a:rPr lang="en-CA" b="1" noProof="0" dirty="0" err="1">
                <a:solidFill>
                  <a:srgbClr val="002060"/>
                </a:solidFill>
              </a:rPr>
              <a:t>soln</a:t>
            </a:r>
            <a:r>
              <a:rPr lang="en-CA" b="1" noProof="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330779"/>
            <a:ext cx="10722429" cy="5429250"/>
          </a:xfrm>
        </p:spPr>
        <p:txBody>
          <a:bodyPr/>
          <a:lstStyle/>
          <a:p>
            <a:pPr marL="0" indent="0">
              <a:buNone/>
            </a:pPr>
            <a:r>
              <a:rPr lang="en-CA" sz="4400" u="sng" noProof="0" dirty="0">
                <a:solidFill>
                  <a:srgbClr val="0070C0"/>
                </a:solidFill>
              </a:rPr>
              <a:t>start with this half reaction:</a:t>
            </a:r>
          </a:p>
          <a:p>
            <a:pPr marL="0" indent="0">
              <a:buNone/>
            </a:pPr>
            <a:r>
              <a:rPr lang="en-CA" sz="4400" noProof="0" dirty="0"/>
              <a:t>S</a:t>
            </a:r>
            <a:r>
              <a:rPr lang="en-CA" sz="4400" baseline="-25000" noProof="0" dirty="0"/>
              <a:t>2</a:t>
            </a:r>
            <a:r>
              <a:rPr lang="en-CA" sz="4400" noProof="0" dirty="0"/>
              <a:t>O</a:t>
            </a:r>
            <a:r>
              <a:rPr lang="en-CA" sz="4400" baseline="-25000" noProof="0" dirty="0"/>
              <a:t>3</a:t>
            </a:r>
            <a:r>
              <a:rPr lang="en-CA" sz="4400" baseline="30000" noProof="0" dirty="0"/>
              <a:t>2</a:t>
            </a:r>
            <a:r>
              <a:rPr lang="en-CA" sz="4400" b="1" baseline="30000" noProof="0" dirty="0"/>
              <a:t>-</a:t>
            </a:r>
            <a:r>
              <a:rPr lang="en-CA" sz="4400" noProof="0" dirty="0"/>
              <a:t>  			</a:t>
            </a:r>
            <a:r>
              <a:rPr lang="en-CA" sz="4400" noProof="0" dirty="0">
                <a:sym typeface="Wingdings" panose="05000000000000000000" pitchFamily="2" charset="2"/>
              </a:rPr>
              <a:t>  SO</a:t>
            </a:r>
            <a:r>
              <a:rPr lang="en-CA" sz="4400" baseline="-25000" noProof="0" dirty="0">
                <a:sym typeface="Wingdings" panose="05000000000000000000" pitchFamily="2" charset="2"/>
              </a:rPr>
              <a:t>4</a:t>
            </a:r>
            <a:r>
              <a:rPr lang="en-CA" sz="4400" baseline="30000" noProof="0" dirty="0">
                <a:sym typeface="Wingdings" panose="05000000000000000000" pitchFamily="2" charset="2"/>
              </a:rPr>
              <a:t>2</a:t>
            </a:r>
            <a:r>
              <a:rPr lang="en-CA" sz="4400" b="1" baseline="30000" noProof="0" dirty="0">
                <a:sym typeface="Wingdings" panose="05000000000000000000" pitchFamily="2" charset="2"/>
              </a:rPr>
              <a:t>-</a:t>
            </a:r>
            <a:r>
              <a:rPr lang="en-CA" sz="4400" b="1" noProof="0" dirty="0">
                <a:sym typeface="Wingdings" panose="05000000000000000000" pitchFamily="2" charset="2"/>
              </a:rPr>
              <a:t>  </a:t>
            </a:r>
            <a:r>
              <a:rPr lang="en-CA" sz="4400" noProof="0" dirty="0">
                <a:solidFill>
                  <a:srgbClr val="C00000"/>
                </a:solidFill>
                <a:sym typeface="Wingdings" panose="05000000000000000000" pitchFamily="2" charset="2"/>
              </a:rPr>
              <a:t>(equalize no of S)</a:t>
            </a:r>
          </a:p>
          <a:p>
            <a:pPr marL="0" indent="0">
              <a:buNone/>
            </a:pPr>
            <a:r>
              <a:rPr lang="en-CA" sz="4400" noProof="0" dirty="0"/>
              <a:t>S</a:t>
            </a:r>
            <a:r>
              <a:rPr lang="en-CA" sz="4400" baseline="-25000" noProof="0" dirty="0"/>
              <a:t>2</a:t>
            </a:r>
            <a:r>
              <a:rPr lang="en-CA" sz="4400" noProof="0" dirty="0"/>
              <a:t>O</a:t>
            </a:r>
            <a:r>
              <a:rPr lang="en-CA" sz="4400" baseline="-25000" noProof="0" dirty="0"/>
              <a:t>3</a:t>
            </a:r>
            <a:r>
              <a:rPr lang="en-CA" sz="4400" baseline="30000" noProof="0" dirty="0"/>
              <a:t>2</a:t>
            </a:r>
            <a:r>
              <a:rPr lang="en-CA" sz="4400" b="1" baseline="30000" noProof="0" dirty="0"/>
              <a:t>-</a:t>
            </a:r>
            <a:r>
              <a:rPr lang="en-CA" sz="4400" noProof="0" dirty="0"/>
              <a:t>  			</a:t>
            </a:r>
            <a:r>
              <a:rPr lang="en-CA" sz="4400" noProof="0" dirty="0">
                <a:sym typeface="Wingdings" panose="05000000000000000000" pitchFamily="2" charset="2"/>
              </a:rPr>
              <a:t>  </a:t>
            </a:r>
            <a:r>
              <a:rPr lang="en-CA" sz="4400" noProof="0" dirty="0">
                <a:solidFill>
                  <a:srgbClr val="C00000"/>
                </a:solidFill>
                <a:sym typeface="Wingdings" panose="05000000000000000000" pitchFamily="2" charset="2"/>
              </a:rPr>
              <a:t>2</a:t>
            </a:r>
            <a:r>
              <a:rPr lang="en-CA" sz="4400" noProof="0" dirty="0">
                <a:sym typeface="Wingdings" panose="05000000000000000000" pitchFamily="2" charset="2"/>
              </a:rPr>
              <a:t> SO</a:t>
            </a:r>
            <a:r>
              <a:rPr lang="en-CA" sz="4400" baseline="-25000" noProof="0" dirty="0">
                <a:sym typeface="Wingdings" panose="05000000000000000000" pitchFamily="2" charset="2"/>
              </a:rPr>
              <a:t>4</a:t>
            </a:r>
            <a:r>
              <a:rPr lang="en-CA" sz="4400" baseline="30000" noProof="0" dirty="0">
                <a:sym typeface="Wingdings" panose="05000000000000000000" pitchFamily="2" charset="2"/>
              </a:rPr>
              <a:t>2</a:t>
            </a:r>
            <a:r>
              <a:rPr lang="en-CA" sz="4400" b="1" baseline="30000" noProof="0" dirty="0">
                <a:sym typeface="Wingdings" panose="05000000000000000000" pitchFamily="2" charset="2"/>
              </a:rPr>
              <a:t>- </a:t>
            </a:r>
            <a:r>
              <a:rPr lang="en-CA" sz="4400" noProof="0" dirty="0">
                <a:solidFill>
                  <a:srgbClr val="00B050"/>
                </a:solidFill>
                <a:sym typeface="Wingdings" panose="05000000000000000000" pitchFamily="2" charset="2"/>
              </a:rPr>
              <a:t>(add HOH to </a:t>
            </a:r>
            <a:r>
              <a:rPr lang="en-CA" sz="4400" noProof="0" dirty="0" err="1">
                <a:solidFill>
                  <a:srgbClr val="00B050"/>
                </a:solidFill>
                <a:sym typeface="Wingdings" panose="05000000000000000000" pitchFamily="2" charset="2"/>
              </a:rPr>
              <a:t>bal</a:t>
            </a:r>
            <a:r>
              <a:rPr lang="en-CA" sz="4400" noProof="0" dirty="0">
                <a:solidFill>
                  <a:srgbClr val="00B050"/>
                </a:solidFill>
                <a:sym typeface="Wingdings" panose="05000000000000000000" pitchFamily="2" charset="2"/>
              </a:rPr>
              <a:t> O)</a:t>
            </a:r>
          </a:p>
          <a:p>
            <a:pPr marL="0" indent="0">
              <a:buNone/>
            </a:pPr>
            <a:r>
              <a:rPr lang="en-CA" sz="4400" noProof="0" dirty="0"/>
              <a:t>S</a:t>
            </a:r>
            <a:r>
              <a:rPr lang="en-CA" sz="4400" baseline="-25000" noProof="0" dirty="0"/>
              <a:t>2</a:t>
            </a:r>
            <a:r>
              <a:rPr lang="en-CA" sz="4400" noProof="0" dirty="0"/>
              <a:t>O</a:t>
            </a:r>
            <a:r>
              <a:rPr lang="en-CA" sz="4400" baseline="-25000" noProof="0" dirty="0"/>
              <a:t>3</a:t>
            </a:r>
            <a:r>
              <a:rPr lang="en-CA" sz="4400" baseline="30000" noProof="0" dirty="0"/>
              <a:t>2</a:t>
            </a:r>
            <a:r>
              <a:rPr lang="en-CA" sz="4400" b="1" baseline="30000" noProof="0" dirty="0"/>
              <a:t>-</a:t>
            </a:r>
            <a:r>
              <a:rPr lang="en-CA" sz="4400" noProof="0" dirty="0"/>
              <a:t>  + </a:t>
            </a:r>
            <a:r>
              <a:rPr lang="en-CA" sz="4400" noProof="0" dirty="0">
                <a:solidFill>
                  <a:srgbClr val="00B050"/>
                </a:solidFill>
              </a:rPr>
              <a:t>5 HOH</a:t>
            </a:r>
            <a:r>
              <a:rPr lang="en-CA" sz="4400" noProof="0" dirty="0"/>
              <a:t>	</a:t>
            </a:r>
            <a:r>
              <a:rPr lang="en-CA" sz="4400" noProof="0" dirty="0">
                <a:sym typeface="Wingdings" panose="05000000000000000000" pitchFamily="2" charset="2"/>
              </a:rPr>
              <a:t>  </a:t>
            </a:r>
            <a:r>
              <a:rPr lang="en-CA" sz="4400" noProof="0" dirty="0">
                <a:solidFill>
                  <a:srgbClr val="C00000"/>
                </a:solidFill>
                <a:sym typeface="Wingdings" panose="05000000000000000000" pitchFamily="2" charset="2"/>
              </a:rPr>
              <a:t>2</a:t>
            </a:r>
            <a:r>
              <a:rPr lang="en-CA" sz="4400" noProof="0" dirty="0">
                <a:sym typeface="Wingdings" panose="05000000000000000000" pitchFamily="2" charset="2"/>
              </a:rPr>
              <a:t> SO</a:t>
            </a:r>
            <a:r>
              <a:rPr lang="en-CA" sz="4400" baseline="-25000" noProof="0" dirty="0">
                <a:sym typeface="Wingdings" panose="05000000000000000000" pitchFamily="2" charset="2"/>
              </a:rPr>
              <a:t>4</a:t>
            </a:r>
            <a:r>
              <a:rPr lang="en-CA" sz="4400" baseline="30000" noProof="0" dirty="0">
                <a:sym typeface="Wingdings" panose="05000000000000000000" pitchFamily="2" charset="2"/>
              </a:rPr>
              <a:t>2</a:t>
            </a:r>
            <a:r>
              <a:rPr lang="en-CA" sz="4400" b="1" baseline="30000" noProof="0" dirty="0">
                <a:sym typeface="Wingdings" panose="05000000000000000000" pitchFamily="2" charset="2"/>
              </a:rPr>
              <a:t>- </a:t>
            </a:r>
            <a:r>
              <a:rPr lang="en-CA" sz="4400" noProof="0" dirty="0">
                <a:solidFill>
                  <a:srgbClr val="0070C0"/>
                </a:solidFill>
                <a:sym typeface="Wingdings" panose="05000000000000000000" pitchFamily="2" charset="2"/>
              </a:rPr>
              <a:t>(add H</a:t>
            </a:r>
            <a:r>
              <a:rPr lang="en-CA" sz="4400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+</a:t>
            </a:r>
            <a:r>
              <a:rPr lang="en-CA" sz="4400" noProof="0" dirty="0">
                <a:solidFill>
                  <a:srgbClr val="0070C0"/>
                </a:solidFill>
                <a:sym typeface="Wingdings" panose="05000000000000000000" pitchFamily="2" charset="2"/>
              </a:rPr>
              <a:t> to </a:t>
            </a:r>
            <a:r>
              <a:rPr lang="en-CA" sz="4400" noProof="0" dirty="0" err="1">
                <a:solidFill>
                  <a:srgbClr val="0070C0"/>
                </a:solidFill>
                <a:sym typeface="Wingdings" panose="05000000000000000000" pitchFamily="2" charset="2"/>
              </a:rPr>
              <a:t>bal</a:t>
            </a:r>
            <a:r>
              <a:rPr lang="en-CA" sz="4400" noProof="0" dirty="0">
                <a:solidFill>
                  <a:srgbClr val="0070C0"/>
                </a:solidFill>
                <a:sym typeface="Wingdings" panose="05000000000000000000" pitchFamily="2" charset="2"/>
              </a:rPr>
              <a:t> H)</a:t>
            </a:r>
          </a:p>
          <a:p>
            <a:pPr marL="0" indent="0">
              <a:buNone/>
            </a:pPr>
            <a:r>
              <a:rPr lang="en-CA" sz="4400" noProof="0" dirty="0"/>
              <a:t>S</a:t>
            </a:r>
            <a:r>
              <a:rPr lang="en-CA" sz="4400" baseline="-25000" noProof="0" dirty="0"/>
              <a:t>2</a:t>
            </a:r>
            <a:r>
              <a:rPr lang="en-CA" sz="4400" noProof="0" dirty="0"/>
              <a:t>O</a:t>
            </a:r>
            <a:r>
              <a:rPr lang="en-CA" sz="4400" baseline="-25000" noProof="0" dirty="0"/>
              <a:t>3</a:t>
            </a:r>
            <a:r>
              <a:rPr lang="en-CA" sz="4400" baseline="30000" noProof="0" dirty="0"/>
              <a:t>2</a:t>
            </a:r>
            <a:r>
              <a:rPr lang="en-CA" sz="4400" b="1" baseline="30000" noProof="0" dirty="0"/>
              <a:t>-</a:t>
            </a:r>
            <a:r>
              <a:rPr lang="en-CA" sz="4400" noProof="0" dirty="0"/>
              <a:t>  + </a:t>
            </a:r>
            <a:r>
              <a:rPr lang="en-CA" sz="4400" noProof="0" dirty="0">
                <a:solidFill>
                  <a:srgbClr val="00B050"/>
                </a:solidFill>
              </a:rPr>
              <a:t>5 HOH</a:t>
            </a:r>
            <a:r>
              <a:rPr lang="en-CA" sz="4400" noProof="0" dirty="0"/>
              <a:t>	</a:t>
            </a:r>
            <a:r>
              <a:rPr lang="en-CA" sz="4400" noProof="0" dirty="0">
                <a:sym typeface="Wingdings" panose="05000000000000000000" pitchFamily="2" charset="2"/>
              </a:rPr>
              <a:t>  </a:t>
            </a:r>
            <a:r>
              <a:rPr lang="en-CA" sz="4400" noProof="0" dirty="0">
                <a:solidFill>
                  <a:srgbClr val="C00000"/>
                </a:solidFill>
                <a:sym typeface="Wingdings" panose="05000000000000000000" pitchFamily="2" charset="2"/>
              </a:rPr>
              <a:t>2</a:t>
            </a:r>
            <a:r>
              <a:rPr lang="en-CA" sz="4400" noProof="0" dirty="0">
                <a:sym typeface="Wingdings" panose="05000000000000000000" pitchFamily="2" charset="2"/>
              </a:rPr>
              <a:t> SO</a:t>
            </a:r>
            <a:r>
              <a:rPr lang="en-CA" sz="4400" baseline="-25000" noProof="0" dirty="0">
                <a:sym typeface="Wingdings" panose="05000000000000000000" pitchFamily="2" charset="2"/>
              </a:rPr>
              <a:t>4</a:t>
            </a:r>
            <a:r>
              <a:rPr lang="en-CA" sz="4400" baseline="30000" noProof="0" dirty="0">
                <a:sym typeface="Wingdings" panose="05000000000000000000" pitchFamily="2" charset="2"/>
              </a:rPr>
              <a:t>2</a:t>
            </a:r>
            <a:r>
              <a:rPr lang="en-CA" sz="4400" b="1" baseline="30000" noProof="0" dirty="0">
                <a:sym typeface="Wingdings" panose="05000000000000000000" pitchFamily="2" charset="2"/>
              </a:rPr>
              <a:t>-  </a:t>
            </a:r>
            <a:r>
              <a:rPr lang="en-CA" sz="4400" noProof="0" dirty="0">
                <a:sym typeface="Wingdings" panose="05000000000000000000" pitchFamily="2" charset="2"/>
              </a:rPr>
              <a:t>+  </a:t>
            </a:r>
            <a:r>
              <a:rPr lang="en-CA" sz="4400" noProof="0" dirty="0">
                <a:solidFill>
                  <a:srgbClr val="0070C0"/>
                </a:solidFill>
                <a:sym typeface="Wingdings" panose="05000000000000000000" pitchFamily="2" charset="2"/>
              </a:rPr>
              <a:t>10 H</a:t>
            </a:r>
            <a:r>
              <a:rPr lang="en-CA" sz="4400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+</a:t>
            </a:r>
            <a:r>
              <a:rPr lang="en-CA" sz="4400" baseline="30000" noProof="0" dirty="0">
                <a:sym typeface="Wingdings" panose="05000000000000000000" pitchFamily="2" charset="2"/>
              </a:rPr>
              <a:t> </a:t>
            </a:r>
            <a:r>
              <a:rPr lang="en-CA" sz="4400" noProof="0" dirty="0">
                <a:solidFill>
                  <a:schemeClr val="accent2">
                    <a:lumMod val="50000"/>
                  </a:schemeClr>
                </a:solidFill>
                <a:sym typeface="Wingdings" panose="05000000000000000000" pitchFamily="2" charset="2"/>
              </a:rPr>
              <a:t>(add e</a:t>
            </a:r>
            <a:r>
              <a:rPr lang="en-CA" sz="4400" b="1" baseline="30000" noProof="0" dirty="0">
                <a:solidFill>
                  <a:schemeClr val="accent2">
                    <a:lumMod val="50000"/>
                  </a:schemeClr>
                </a:solidFill>
                <a:sym typeface="Wingdings" panose="05000000000000000000" pitchFamily="2" charset="2"/>
              </a:rPr>
              <a:t>-</a:t>
            </a:r>
            <a:r>
              <a:rPr lang="en-CA" sz="4400" noProof="0" dirty="0">
                <a:solidFill>
                  <a:schemeClr val="accent2">
                    <a:lumMod val="50000"/>
                  </a:schemeClr>
                </a:solidFill>
                <a:sym typeface="Wingdings" panose="05000000000000000000" pitchFamily="2" charset="2"/>
              </a:rPr>
              <a:t> to 							    balance charge</a:t>
            </a:r>
            <a:r>
              <a:rPr lang="en-CA" sz="4400" noProof="0" dirty="0"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r>
              <a:rPr lang="en-CA" sz="4400" noProof="0" dirty="0"/>
              <a:t>S</a:t>
            </a:r>
            <a:r>
              <a:rPr lang="en-CA" sz="4400" baseline="-25000" noProof="0" dirty="0"/>
              <a:t>2</a:t>
            </a:r>
            <a:r>
              <a:rPr lang="en-CA" sz="4400" noProof="0" dirty="0"/>
              <a:t>O</a:t>
            </a:r>
            <a:r>
              <a:rPr lang="en-CA" sz="4400" baseline="-25000" noProof="0" dirty="0"/>
              <a:t>3</a:t>
            </a:r>
            <a:r>
              <a:rPr lang="en-CA" sz="4400" baseline="30000" noProof="0" dirty="0"/>
              <a:t>2</a:t>
            </a:r>
            <a:r>
              <a:rPr lang="en-CA" sz="4400" b="1" baseline="30000" noProof="0" dirty="0"/>
              <a:t>-</a:t>
            </a:r>
            <a:r>
              <a:rPr lang="en-CA" sz="4400" noProof="0" dirty="0"/>
              <a:t>  + </a:t>
            </a:r>
            <a:r>
              <a:rPr lang="en-CA" sz="4400" noProof="0" dirty="0">
                <a:solidFill>
                  <a:srgbClr val="00B050"/>
                </a:solidFill>
              </a:rPr>
              <a:t>5 HOH</a:t>
            </a:r>
            <a:r>
              <a:rPr lang="en-CA" sz="4400" noProof="0" dirty="0"/>
              <a:t>	</a:t>
            </a:r>
            <a:r>
              <a:rPr lang="en-CA" sz="4400" noProof="0" dirty="0">
                <a:sym typeface="Wingdings" panose="05000000000000000000" pitchFamily="2" charset="2"/>
              </a:rPr>
              <a:t>  </a:t>
            </a:r>
            <a:r>
              <a:rPr lang="en-CA" sz="4400" noProof="0" dirty="0">
                <a:solidFill>
                  <a:srgbClr val="C00000"/>
                </a:solidFill>
                <a:sym typeface="Wingdings" panose="05000000000000000000" pitchFamily="2" charset="2"/>
              </a:rPr>
              <a:t>2</a:t>
            </a:r>
            <a:r>
              <a:rPr lang="en-CA" sz="4400" noProof="0" dirty="0">
                <a:sym typeface="Wingdings" panose="05000000000000000000" pitchFamily="2" charset="2"/>
              </a:rPr>
              <a:t> SO</a:t>
            </a:r>
            <a:r>
              <a:rPr lang="en-CA" sz="4400" baseline="-25000" noProof="0" dirty="0">
                <a:sym typeface="Wingdings" panose="05000000000000000000" pitchFamily="2" charset="2"/>
              </a:rPr>
              <a:t>4</a:t>
            </a:r>
            <a:r>
              <a:rPr lang="en-CA" sz="4400" baseline="30000" noProof="0" dirty="0">
                <a:sym typeface="Wingdings" panose="05000000000000000000" pitchFamily="2" charset="2"/>
              </a:rPr>
              <a:t>2</a:t>
            </a:r>
            <a:r>
              <a:rPr lang="en-CA" sz="4400" b="1" baseline="30000" noProof="0" dirty="0">
                <a:sym typeface="Wingdings" panose="05000000000000000000" pitchFamily="2" charset="2"/>
              </a:rPr>
              <a:t>-  </a:t>
            </a:r>
            <a:r>
              <a:rPr lang="en-CA" sz="4400" noProof="0" dirty="0">
                <a:sym typeface="Wingdings" panose="05000000000000000000" pitchFamily="2" charset="2"/>
              </a:rPr>
              <a:t>+  </a:t>
            </a:r>
            <a:r>
              <a:rPr lang="en-CA" sz="4400" noProof="0" dirty="0">
                <a:solidFill>
                  <a:srgbClr val="0070C0"/>
                </a:solidFill>
                <a:sym typeface="Wingdings" panose="05000000000000000000" pitchFamily="2" charset="2"/>
              </a:rPr>
              <a:t>10 H</a:t>
            </a:r>
            <a:r>
              <a:rPr lang="en-CA" sz="4400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+</a:t>
            </a:r>
            <a:r>
              <a:rPr lang="en-CA" sz="4400" baseline="30000" noProof="0" dirty="0">
                <a:sym typeface="Wingdings" panose="05000000000000000000" pitchFamily="2" charset="2"/>
              </a:rPr>
              <a:t>  </a:t>
            </a:r>
            <a:r>
              <a:rPr lang="en-CA" sz="4400" noProof="0" dirty="0">
                <a:sym typeface="Wingdings" panose="05000000000000000000" pitchFamily="2" charset="2"/>
              </a:rPr>
              <a:t>+ </a:t>
            </a:r>
            <a:r>
              <a:rPr lang="en-CA" sz="4400" noProof="0" dirty="0">
                <a:solidFill>
                  <a:schemeClr val="accent2">
                    <a:lumMod val="50000"/>
                  </a:schemeClr>
                </a:solidFill>
                <a:sym typeface="Wingdings" panose="05000000000000000000" pitchFamily="2" charset="2"/>
              </a:rPr>
              <a:t>8 e</a:t>
            </a:r>
            <a:r>
              <a:rPr lang="en-CA" sz="4400" b="1" baseline="30000" noProof="0" dirty="0">
                <a:solidFill>
                  <a:schemeClr val="accent2">
                    <a:lumMod val="50000"/>
                  </a:schemeClr>
                </a:solidFill>
                <a:sym typeface="Wingdings" panose="05000000000000000000" pitchFamily="2" charset="2"/>
              </a:rPr>
              <a:t>-</a:t>
            </a:r>
            <a:endParaRPr lang="en-CA" sz="4400" b="1" baseline="30000" noProof="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976257" y="6368143"/>
            <a:ext cx="6000750" cy="3918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LEO half reaction because e- are products—they’re “lost”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135086" y="1330779"/>
            <a:ext cx="1053193" cy="5306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noProof="0" dirty="0"/>
              <a:t>LEO</a:t>
            </a:r>
          </a:p>
        </p:txBody>
      </p:sp>
    </p:spTree>
    <p:extLst>
      <p:ext uri="{BB962C8B-B14F-4D97-AF65-F5344CB8AC3E}">
        <p14:creationId xmlns:p14="http://schemas.microsoft.com/office/powerpoint/2010/main" val="2084706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800" noProof="0" dirty="0">
                <a:solidFill>
                  <a:srgbClr val="002060"/>
                </a:solidFill>
              </a:rPr>
              <a:t>Now balance the </a:t>
            </a:r>
            <a:r>
              <a:rPr lang="en-CA" sz="4800" u="sng" noProof="0" dirty="0" err="1">
                <a:solidFill>
                  <a:srgbClr val="002060"/>
                </a:solidFill>
              </a:rPr>
              <a:t>OCl</a:t>
            </a:r>
            <a:r>
              <a:rPr lang="en-CA" sz="4800" b="1" u="sng" baseline="30000" noProof="0" dirty="0">
                <a:solidFill>
                  <a:srgbClr val="002060"/>
                </a:solidFill>
              </a:rPr>
              <a:t>-</a:t>
            </a:r>
            <a:r>
              <a:rPr lang="en-CA" sz="4800" u="sng" noProof="0" dirty="0">
                <a:solidFill>
                  <a:srgbClr val="002060"/>
                </a:solidFill>
              </a:rPr>
              <a:t>  </a:t>
            </a:r>
            <a:r>
              <a:rPr lang="en-CA" sz="4800" u="sng" noProof="0" dirty="0">
                <a:solidFill>
                  <a:srgbClr val="002060"/>
                </a:solidFill>
                <a:sym typeface="Wingdings" panose="05000000000000000000" pitchFamily="2" charset="2"/>
              </a:rPr>
              <a:t> Cl</a:t>
            </a:r>
            <a:r>
              <a:rPr lang="en-CA" sz="4800" b="1" u="sng" baseline="30000" noProof="0" dirty="0">
                <a:solidFill>
                  <a:srgbClr val="002060"/>
                </a:solidFill>
                <a:sym typeface="Wingdings" panose="05000000000000000000" pitchFamily="2" charset="2"/>
              </a:rPr>
              <a:t>-</a:t>
            </a:r>
            <a:r>
              <a:rPr lang="en-CA" sz="4800" u="sng" noProof="0" dirty="0">
                <a:solidFill>
                  <a:srgbClr val="002060"/>
                </a:solidFill>
                <a:sym typeface="Wingdings" panose="05000000000000000000" pitchFamily="2" charset="2"/>
              </a:rPr>
              <a:t> </a:t>
            </a:r>
            <a:r>
              <a:rPr lang="en-CA" sz="4800" noProof="0" dirty="0">
                <a:solidFill>
                  <a:srgbClr val="002060"/>
                </a:solidFill>
                <a:sym typeface="Wingdings" panose="05000000000000000000" pitchFamily="2" charset="2"/>
              </a:rPr>
              <a:t>half reaction</a:t>
            </a:r>
            <a:endParaRPr lang="en-CA" sz="4800" noProof="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736" y="1825625"/>
            <a:ext cx="11764735" cy="4351338"/>
          </a:xfrm>
        </p:spPr>
        <p:txBody>
          <a:bodyPr/>
          <a:lstStyle/>
          <a:p>
            <a:pPr marL="0" indent="0">
              <a:buNone/>
            </a:pPr>
            <a:r>
              <a:rPr lang="en-CA" sz="4400" noProof="0" dirty="0" err="1"/>
              <a:t>OCl</a:t>
            </a:r>
            <a:r>
              <a:rPr lang="en-CA" sz="4400" b="1" baseline="30000" noProof="0" dirty="0"/>
              <a:t>-</a:t>
            </a:r>
            <a:r>
              <a:rPr lang="en-CA" sz="4400" noProof="0" dirty="0"/>
              <a:t>  			</a:t>
            </a:r>
            <a:r>
              <a:rPr lang="en-CA" sz="4400" noProof="0" dirty="0">
                <a:sym typeface="Wingdings" panose="05000000000000000000" pitchFamily="2" charset="2"/>
              </a:rPr>
              <a:t>  Cl</a:t>
            </a:r>
            <a:r>
              <a:rPr lang="en-CA" sz="4400" b="1" baseline="30000" noProof="0" dirty="0">
                <a:sym typeface="Wingdings" panose="05000000000000000000" pitchFamily="2" charset="2"/>
              </a:rPr>
              <a:t>-  </a:t>
            </a:r>
            <a:r>
              <a:rPr lang="en-CA" sz="3600" noProof="0" dirty="0">
                <a:solidFill>
                  <a:srgbClr val="C00000"/>
                </a:solidFill>
                <a:sym typeface="Wingdings" panose="05000000000000000000" pitchFamily="2" charset="2"/>
              </a:rPr>
              <a:t>(Cl okay; balance O with HOH)</a:t>
            </a:r>
          </a:p>
          <a:p>
            <a:pPr marL="0" indent="0">
              <a:buNone/>
            </a:pPr>
            <a:r>
              <a:rPr lang="en-CA" sz="4400" noProof="0" dirty="0" err="1"/>
              <a:t>OCl</a:t>
            </a:r>
            <a:r>
              <a:rPr lang="en-CA" sz="4400" b="1" baseline="30000" noProof="0" dirty="0"/>
              <a:t>-</a:t>
            </a:r>
            <a:r>
              <a:rPr lang="en-CA" sz="4400" noProof="0" dirty="0"/>
              <a:t>  			</a:t>
            </a:r>
            <a:r>
              <a:rPr lang="en-CA" sz="4400" noProof="0" dirty="0">
                <a:sym typeface="Wingdings" panose="05000000000000000000" pitchFamily="2" charset="2"/>
              </a:rPr>
              <a:t>  Cl</a:t>
            </a:r>
            <a:r>
              <a:rPr lang="en-CA" sz="4400" b="1" baseline="30000" noProof="0" dirty="0">
                <a:sym typeface="Wingdings" panose="05000000000000000000" pitchFamily="2" charset="2"/>
              </a:rPr>
              <a:t>-  </a:t>
            </a:r>
            <a:r>
              <a:rPr lang="en-CA" sz="4400" noProof="0" dirty="0">
                <a:sym typeface="Wingdings" panose="05000000000000000000" pitchFamily="2" charset="2"/>
              </a:rPr>
              <a:t>+  </a:t>
            </a:r>
            <a:r>
              <a:rPr lang="en-CA" sz="4400" noProof="0" dirty="0">
                <a:solidFill>
                  <a:srgbClr val="C00000"/>
                </a:solidFill>
                <a:sym typeface="Wingdings" panose="05000000000000000000" pitchFamily="2" charset="2"/>
              </a:rPr>
              <a:t>HOH</a:t>
            </a:r>
            <a:r>
              <a:rPr lang="en-CA" sz="4400" noProof="0" dirty="0">
                <a:sym typeface="Wingdings" panose="05000000000000000000" pitchFamily="2" charset="2"/>
              </a:rPr>
              <a:t> </a:t>
            </a:r>
            <a:r>
              <a:rPr lang="en-CA" sz="3600" noProof="0" dirty="0">
                <a:solidFill>
                  <a:srgbClr val="00B050"/>
                </a:solidFill>
                <a:sym typeface="Wingdings" panose="05000000000000000000" pitchFamily="2" charset="2"/>
              </a:rPr>
              <a:t>(balance H with H</a:t>
            </a:r>
            <a:r>
              <a:rPr lang="en-CA" sz="3600" baseline="30000" noProof="0" dirty="0">
                <a:solidFill>
                  <a:srgbClr val="00B050"/>
                </a:solidFill>
                <a:sym typeface="Wingdings" panose="05000000000000000000" pitchFamily="2" charset="2"/>
              </a:rPr>
              <a:t>+</a:t>
            </a:r>
            <a:r>
              <a:rPr lang="en-CA" sz="3600" noProof="0" dirty="0">
                <a:solidFill>
                  <a:srgbClr val="00B050"/>
                </a:solidFill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r>
              <a:rPr lang="en-CA" sz="4400" noProof="0" dirty="0" err="1"/>
              <a:t>OCl</a:t>
            </a:r>
            <a:r>
              <a:rPr lang="en-CA" sz="4400" b="1" baseline="30000" noProof="0" dirty="0"/>
              <a:t>-</a:t>
            </a:r>
            <a:r>
              <a:rPr lang="en-CA" sz="4400" noProof="0" dirty="0"/>
              <a:t>  </a:t>
            </a:r>
            <a:r>
              <a:rPr lang="en-CA" sz="4400" noProof="0" dirty="0">
                <a:solidFill>
                  <a:srgbClr val="00B050"/>
                </a:solidFill>
              </a:rPr>
              <a:t>+ 2H</a:t>
            </a:r>
            <a:r>
              <a:rPr lang="en-CA" sz="4400" baseline="30000" noProof="0" dirty="0">
                <a:solidFill>
                  <a:srgbClr val="00B050"/>
                </a:solidFill>
              </a:rPr>
              <a:t>+</a:t>
            </a:r>
            <a:r>
              <a:rPr lang="en-CA" sz="4400" noProof="0" dirty="0"/>
              <a:t>		</a:t>
            </a:r>
            <a:r>
              <a:rPr lang="en-CA" sz="4400" noProof="0" dirty="0">
                <a:sym typeface="Wingdings" panose="05000000000000000000" pitchFamily="2" charset="2"/>
              </a:rPr>
              <a:t>  Cl</a:t>
            </a:r>
            <a:r>
              <a:rPr lang="en-CA" sz="4400" b="1" baseline="30000" noProof="0" dirty="0">
                <a:sym typeface="Wingdings" panose="05000000000000000000" pitchFamily="2" charset="2"/>
              </a:rPr>
              <a:t>-  </a:t>
            </a:r>
            <a:r>
              <a:rPr lang="en-CA" sz="4400" noProof="0" dirty="0">
                <a:sym typeface="Wingdings" panose="05000000000000000000" pitchFamily="2" charset="2"/>
              </a:rPr>
              <a:t>+  </a:t>
            </a:r>
            <a:r>
              <a:rPr lang="en-CA" sz="4400" noProof="0" dirty="0">
                <a:solidFill>
                  <a:srgbClr val="C00000"/>
                </a:solidFill>
                <a:sym typeface="Wingdings" panose="05000000000000000000" pitchFamily="2" charset="2"/>
              </a:rPr>
              <a:t>HOH</a:t>
            </a:r>
            <a:r>
              <a:rPr lang="en-CA" sz="4400" noProof="0" dirty="0">
                <a:sym typeface="Wingdings" panose="05000000000000000000" pitchFamily="2" charset="2"/>
              </a:rPr>
              <a:t> </a:t>
            </a:r>
            <a:r>
              <a:rPr lang="en-CA" sz="3600" noProof="0" dirty="0">
                <a:solidFill>
                  <a:srgbClr val="993300"/>
                </a:solidFill>
                <a:sym typeface="Wingdings" panose="05000000000000000000" pitchFamily="2" charset="2"/>
              </a:rPr>
              <a:t>(balance charge with e</a:t>
            </a:r>
            <a:r>
              <a:rPr lang="en-CA" sz="3600" b="1" baseline="30000" noProof="0" dirty="0">
                <a:solidFill>
                  <a:srgbClr val="993300"/>
                </a:solidFill>
                <a:sym typeface="Wingdings" panose="05000000000000000000" pitchFamily="2" charset="2"/>
              </a:rPr>
              <a:t>-</a:t>
            </a:r>
            <a:r>
              <a:rPr lang="en-CA" sz="3600" noProof="0" dirty="0">
                <a:solidFill>
                  <a:srgbClr val="993300"/>
                </a:solidFill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r>
              <a:rPr lang="en-CA" sz="4400" noProof="0" dirty="0" err="1"/>
              <a:t>OCl</a:t>
            </a:r>
            <a:r>
              <a:rPr lang="en-CA" sz="4400" b="1" baseline="30000" noProof="0" dirty="0"/>
              <a:t>-</a:t>
            </a:r>
            <a:r>
              <a:rPr lang="en-CA" sz="4400" noProof="0" dirty="0"/>
              <a:t>  + </a:t>
            </a:r>
            <a:r>
              <a:rPr lang="en-CA" sz="4400" noProof="0" dirty="0">
                <a:solidFill>
                  <a:srgbClr val="00B050"/>
                </a:solidFill>
              </a:rPr>
              <a:t>2H</a:t>
            </a:r>
            <a:r>
              <a:rPr lang="en-CA" sz="4400" baseline="30000" noProof="0" dirty="0">
                <a:solidFill>
                  <a:srgbClr val="00B050"/>
                </a:solidFill>
              </a:rPr>
              <a:t>+</a:t>
            </a:r>
            <a:r>
              <a:rPr lang="en-CA" sz="4400" baseline="30000" noProof="0" dirty="0"/>
              <a:t> </a:t>
            </a:r>
            <a:r>
              <a:rPr lang="en-CA" sz="4400" noProof="0" dirty="0"/>
              <a:t>+ </a:t>
            </a:r>
            <a:r>
              <a:rPr lang="en-CA" sz="4400" noProof="0" dirty="0">
                <a:solidFill>
                  <a:srgbClr val="993300"/>
                </a:solidFill>
              </a:rPr>
              <a:t>2e</a:t>
            </a:r>
            <a:r>
              <a:rPr lang="en-CA" sz="4400" b="1" baseline="30000" noProof="0" dirty="0">
                <a:solidFill>
                  <a:srgbClr val="993300"/>
                </a:solidFill>
              </a:rPr>
              <a:t>-</a:t>
            </a:r>
            <a:r>
              <a:rPr lang="en-CA" sz="4400" noProof="0" dirty="0"/>
              <a:t>	</a:t>
            </a:r>
            <a:r>
              <a:rPr lang="en-CA" sz="4400" noProof="0" dirty="0">
                <a:sym typeface="Wingdings" panose="05000000000000000000" pitchFamily="2" charset="2"/>
              </a:rPr>
              <a:t>  Cl</a:t>
            </a:r>
            <a:r>
              <a:rPr lang="en-CA" sz="4400" b="1" baseline="30000" noProof="0" dirty="0">
                <a:sym typeface="Wingdings" panose="05000000000000000000" pitchFamily="2" charset="2"/>
              </a:rPr>
              <a:t>-  </a:t>
            </a:r>
            <a:r>
              <a:rPr lang="en-CA" sz="4400" noProof="0" dirty="0">
                <a:sym typeface="Wingdings" panose="05000000000000000000" pitchFamily="2" charset="2"/>
              </a:rPr>
              <a:t>+  </a:t>
            </a:r>
            <a:r>
              <a:rPr lang="en-CA" sz="4400" noProof="0" dirty="0">
                <a:solidFill>
                  <a:srgbClr val="C00000"/>
                </a:solidFill>
                <a:sym typeface="Wingdings" panose="05000000000000000000" pitchFamily="2" charset="2"/>
              </a:rPr>
              <a:t>HOH</a:t>
            </a:r>
          </a:p>
          <a:p>
            <a:pPr marL="0" indent="0">
              <a:buNone/>
            </a:pPr>
            <a:endParaRPr lang="en-CA" sz="3600" noProof="0" dirty="0"/>
          </a:p>
        </p:txBody>
      </p:sp>
      <p:sp>
        <p:nvSpPr>
          <p:cNvPr id="4" name="Rounded Rectangle 3"/>
          <p:cNvSpPr/>
          <p:nvPr/>
        </p:nvSpPr>
        <p:spPr>
          <a:xfrm>
            <a:off x="3796393" y="4776108"/>
            <a:ext cx="6000750" cy="3918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GER half reaction because e- are reactants—they’re “gained”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135336" y="742950"/>
            <a:ext cx="2784021" cy="5878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800" noProof="0" dirty="0"/>
              <a:t>GER</a:t>
            </a:r>
          </a:p>
        </p:txBody>
      </p:sp>
    </p:spTree>
    <p:extLst>
      <p:ext uri="{BB962C8B-B14F-4D97-AF65-F5344CB8AC3E}">
        <p14:creationId xmlns:p14="http://schemas.microsoft.com/office/powerpoint/2010/main" val="661606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noProof="0" dirty="0">
                <a:solidFill>
                  <a:srgbClr val="002060"/>
                </a:solidFill>
              </a:rPr>
              <a:t>Now write LEO and GER half reactions together </a:t>
            </a:r>
            <a:r>
              <a:rPr lang="en-CA" noProof="0" dirty="0">
                <a:solidFill>
                  <a:srgbClr val="002060"/>
                </a:solidFill>
                <a:sym typeface="Wingdings" panose="05000000000000000000" pitchFamily="2" charset="2"/>
              </a:rPr>
              <a:t> </a:t>
            </a:r>
            <a:r>
              <a:rPr lang="en-CA" noProof="0" dirty="0">
                <a:solidFill>
                  <a:srgbClr val="002060"/>
                </a:solidFill>
              </a:rPr>
              <a:t>equalize quantity of electrons</a:t>
            </a:r>
            <a:endParaRPr lang="en-CA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024" y="1825625"/>
            <a:ext cx="11891283" cy="456701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CA" sz="3200" noProof="0" dirty="0"/>
              <a:t>LEO 	S</a:t>
            </a:r>
            <a:r>
              <a:rPr lang="en-CA" sz="3200" baseline="-25000" noProof="0" dirty="0"/>
              <a:t>2</a:t>
            </a:r>
            <a:r>
              <a:rPr lang="en-CA" sz="3200" noProof="0" dirty="0"/>
              <a:t>O</a:t>
            </a:r>
            <a:r>
              <a:rPr lang="en-CA" sz="3200" baseline="-25000" noProof="0" dirty="0"/>
              <a:t>3</a:t>
            </a:r>
            <a:r>
              <a:rPr lang="en-CA" sz="3200" baseline="30000" noProof="0" dirty="0"/>
              <a:t>2</a:t>
            </a:r>
            <a:r>
              <a:rPr lang="en-CA" sz="3200" b="1" baseline="30000" noProof="0" dirty="0"/>
              <a:t>-</a:t>
            </a:r>
            <a:r>
              <a:rPr lang="en-CA" sz="3200" noProof="0" dirty="0"/>
              <a:t>  + </a:t>
            </a:r>
            <a:r>
              <a:rPr lang="en-CA" sz="3200" noProof="0" dirty="0">
                <a:solidFill>
                  <a:srgbClr val="00B050"/>
                </a:solidFill>
              </a:rPr>
              <a:t>5 HOH</a:t>
            </a:r>
            <a:r>
              <a:rPr lang="en-CA" sz="3200" noProof="0" dirty="0"/>
              <a:t>		</a:t>
            </a:r>
            <a:r>
              <a:rPr lang="en-CA" sz="3200" noProof="0" dirty="0">
                <a:sym typeface="Wingdings" panose="05000000000000000000" pitchFamily="2" charset="2"/>
              </a:rPr>
              <a:t>  </a:t>
            </a:r>
            <a:r>
              <a:rPr lang="en-CA" sz="3200" noProof="0" dirty="0">
                <a:solidFill>
                  <a:srgbClr val="C00000"/>
                </a:solidFill>
                <a:sym typeface="Wingdings" panose="05000000000000000000" pitchFamily="2" charset="2"/>
              </a:rPr>
              <a:t>2</a:t>
            </a:r>
            <a:r>
              <a:rPr lang="en-CA" sz="3200" noProof="0" dirty="0">
                <a:sym typeface="Wingdings" panose="05000000000000000000" pitchFamily="2" charset="2"/>
              </a:rPr>
              <a:t> SO</a:t>
            </a:r>
            <a:r>
              <a:rPr lang="en-CA" sz="3200" baseline="-25000" noProof="0" dirty="0">
                <a:sym typeface="Wingdings" panose="05000000000000000000" pitchFamily="2" charset="2"/>
              </a:rPr>
              <a:t>4</a:t>
            </a:r>
            <a:r>
              <a:rPr lang="en-CA" sz="3200" baseline="30000" noProof="0" dirty="0">
                <a:sym typeface="Wingdings" panose="05000000000000000000" pitchFamily="2" charset="2"/>
              </a:rPr>
              <a:t>2</a:t>
            </a:r>
            <a:r>
              <a:rPr lang="en-CA" sz="3200" b="1" baseline="30000" noProof="0" dirty="0">
                <a:sym typeface="Wingdings" panose="05000000000000000000" pitchFamily="2" charset="2"/>
              </a:rPr>
              <a:t>-  </a:t>
            </a:r>
            <a:r>
              <a:rPr lang="en-CA" sz="3200" noProof="0" dirty="0">
                <a:sym typeface="Wingdings" panose="05000000000000000000" pitchFamily="2" charset="2"/>
              </a:rPr>
              <a:t>+  </a:t>
            </a:r>
            <a:r>
              <a:rPr lang="en-CA" sz="3200" noProof="0" dirty="0">
                <a:solidFill>
                  <a:srgbClr val="0070C0"/>
                </a:solidFill>
                <a:sym typeface="Wingdings" panose="05000000000000000000" pitchFamily="2" charset="2"/>
              </a:rPr>
              <a:t>10 H</a:t>
            </a:r>
            <a:r>
              <a:rPr lang="en-CA" sz="3200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+</a:t>
            </a:r>
            <a:r>
              <a:rPr lang="en-CA" sz="3200" baseline="30000" noProof="0" dirty="0">
                <a:sym typeface="Wingdings" panose="05000000000000000000" pitchFamily="2" charset="2"/>
              </a:rPr>
              <a:t>  </a:t>
            </a:r>
            <a:r>
              <a:rPr lang="en-CA" sz="3200" noProof="0" dirty="0">
                <a:sym typeface="Wingdings" panose="05000000000000000000" pitchFamily="2" charset="2"/>
              </a:rPr>
              <a:t>+ </a:t>
            </a:r>
            <a:r>
              <a:rPr lang="en-CA" sz="3200" noProof="0" dirty="0">
                <a:solidFill>
                  <a:schemeClr val="accent2">
                    <a:lumMod val="50000"/>
                  </a:schemeClr>
                </a:solidFill>
                <a:sym typeface="Wingdings" panose="05000000000000000000" pitchFamily="2" charset="2"/>
              </a:rPr>
              <a:t>8 e</a:t>
            </a:r>
            <a:r>
              <a:rPr lang="en-CA" sz="3200" b="1" baseline="30000" noProof="0" dirty="0">
                <a:solidFill>
                  <a:schemeClr val="accent2">
                    <a:lumMod val="50000"/>
                  </a:schemeClr>
                </a:solidFill>
                <a:sym typeface="Wingdings" panose="05000000000000000000" pitchFamily="2" charset="2"/>
              </a:rPr>
              <a:t>-</a:t>
            </a:r>
            <a:endParaRPr lang="en-CA" sz="3200" b="1" baseline="30000" noProof="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CA" sz="3200" noProof="0" dirty="0"/>
              <a:t>GER 	</a:t>
            </a:r>
            <a:r>
              <a:rPr lang="en-CA" sz="3200" noProof="0" dirty="0" err="1"/>
              <a:t>OCl</a:t>
            </a:r>
            <a:r>
              <a:rPr lang="en-CA" sz="3200" b="1" baseline="30000" noProof="0" dirty="0"/>
              <a:t>-</a:t>
            </a:r>
            <a:r>
              <a:rPr lang="en-CA" sz="3200" noProof="0" dirty="0"/>
              <a:t>  + </a:t>
            </a:r>
            <a:r>
              <a:rPr lang="en-CA" sz="3200" noProof="0" dirty="0">
                <a:solidFill>
                  <a:srgbClr val="00B050"/>
                </a:solidFill>
              </a:rPr>
              <a:t>2H</a:t>
            </a:r>
            <a:r>
              <a:rPr lang="en-CA" sz="3200" baseline="30000" noProof="0" dirty="0">
                <a:solidFill>
                  <a:srgbClr val="00B050"/>
                </a:solidFill>
              </a:rPr>
              <a:t>+</a:t>
            </a:r>
            <a:r>
              <a:rPr lang="en-CA" sz="3200" baseline="30000" noProof="0" dirty="0"/>
              <a:t> </a:t>
            </a:r>
            <a:r>
              <a:rPr lang="en-CA" sz="3200" noProof="0" dirty="0"/>
              <a:t>+ </a:t>
            </a:r>
            <a:r>
              <a:rPr lang="en-CA" sz="3200" noProof="0" dirty="0">
                <a:solidFill>
                  <a:srgbClr val="993300"/>
                </a:solidFill>
              </a:rPr>
              <a:t>2e</a:t>
            </a:r>
            <a:r>
              <a:rPr lang="en-CA" sz="3200" b="1" baseline="30000" noProof="0" dirty="0">
                <a:solidFill>
                  <a:srgbClr val="993300"/>
                </a:solidFill>
              </a:rPr>
              <a:t>-</a:t>
            </a:r>
            <a:r>
              <a:rPr lang="en-CA" sz="3200" noProof="0" dirty="0"/>
              <a:t>		</a:t>
            </a:r>
            <a:r>
              <a:rPr lang="en-CA" sz="3200" noProof="0" dirty="0">
                <a:sym typeface="Wingdings" panose="05000000000000000000" pitchFamily="2" charset="2"/>
              </a:rPr>
              <a:t>  Cl</a:t>
            </a:r>
            <a:r>
              <a:rPr lang="en-CA" sz="3200" b="1" baseline="30000" noProof="0" dirty="0">
                <a:sym typeface="Wingdings" panose="05000000000000000000" pitchFamily="2" charset="2"/>
              </a:rPr>
              <a:t>-  </a:t>
            </a:r>
            <a:r>
              <a:rPr lang="en-CA" sz="3200" noProof="0" dirty="0">
                <a:sym typeface="Wingdings" panose="05000000000000000000" pitchFamily="2" charset="2"/>
              </a:rPr>
              <a:t>+  </a:t>
            </a:r>
            <a:r>
              <a:rPr lang="en-CA" sz="3200" noProof="0" dirty="0">
                <a:solidFill>
                  <a:srgbClr val="C00000"/>
                </a:solidFill>
                <a:sym typeface="Wingdings" panose="05000000000000000000" pitchFamily="2" charset="2"/>
              </a:rPr>
              <a:t>HOH (multiply by 4 to 								       equalize e-“lost” and “gained”)</a:t>
            </a:r>
          </a:p>
          <a:p>
            <a:pPr marL="0" indent="0">
              <a:buNone/>
            </a:pPr>
            <a:endParaRPr lang="en-CA" sz="3200" noProof="0" dirty="0">
              <a:solidFill>
                <a:srgbClr val="C0000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3200" noProof="0" dirty="0">
                <a:solidFill>
                  <a:srgbClr val="C00000"/>
                </a:solidFill>
                <a:sym typeface="Wingdings" panose="05000000000000000000" pitchFamily="2" charset="2"/>
              </a:rPr>
              <a:t>GER 	</a:t>
            </a:r>
            <a:r>
              <a:rPr lang="en-CA" sz="3200" u="sng" noProof="0" dirty="0"/>
              <a:t> 4 </a:t>
            </a:r>
            <a:r>
              <a:rPr lang="en-CA" sz="3200" u="sng" noProof="0" dirty="0" err="1"/>
              <a:t>OCl</a:t>
            </a:r>
            <a:r>
              <a:rPr lang="en-CA" sz="3200" b="1" u="sng" baseline="30000" noProof="0" dirty="0"/>
              <a:t>-</a:t>
            </a:r>
            <a:r>
              <a:rPr lang="en-CA" sz="3200" u="sng" noProof="0" dirty="0"/>
              <a:t>  + </a:t>
            </a:r>
            <a:r>
              <a:rPr lang="en-CA" sz="3200" u="sng" noProof="0" dirty="0">
                <a:solidFill>
                  <a:srgbClr val="00B050"/>
                </a:solidFill>
              </a:rPr>
              <a:t>8H</a:t>
            </a:r>
            <a:r>
              <a:rPr lang="en-CA" sz="3200" u="sng" baseline="30000" noProof="0" dirty="0">
                <a:solidFill>
                  <a:srgbClr val="00B050"/>
                </a:solidFill>
              </a:rPr>
              <a:t>+</a:t>
            </a:r>
            <a:r>
              <a:rPr lang="en-CA" sz="3200" u="sng" baseline="30000" noProof="0" dirty="0"/>
              <a:t> </a:t>
            </a:r>
            <a:r>
              <a:rPr lang="en-CA" sz="3200" u="sng" noProof="0" dirty="0"/>
              <a:t>+ </a:t>
            </a:r>
            <a:r>
              <a:rPr lang="en-CA" sz="3200" u="sng" noProof="0" dirty="0">
                <a:solidFill>
                  <a:srgbClr val="993300"/>
                </a:solidFill>
              </a:rPr>
              <a:t>8e</a:t>
            </a:r>
            <a:r>
              <a:rPr lang="en-CA" sz="3200" b="1" u="sng" baseline="30000" noProof="0" dirty="0">
                <a:solidFill>
                  <a:srgbClr val="993300"/>
                </a:solidFill>
              </a:rPr>
              <a:t>-</a:t>
            </a:r>
            <a:r>
              <a:rPr lang="en-CA" sz="3200" u="sng" noProof="0" dirty="0"/>
              <a:t>	</a:t>
            </a:r>
            <a:r>
              <a:rPr lang="en-CA" sz="3200" u="sng" noProof="0" dirty="0">
                <a:sym typeface="Wingdings" panose="05000000000000000000" pitchFamily="2" charset="2"/>
              </a:rPr>
              <a:t>  4 Cl</a:t>
            </a:r>
            <a:r>
              <a:rPr lang="en-CA" sz="3200" b="1" u="sng" baseline="30000" noProof="0" dirty="0">
                <a:sym typeface="Wingdings" panose="05000000000000000000" pitchFamily="2" charset="2"/>
              </a:rPr>
              <a:t>-  </a:t>
            </a:r>
            <a:r>
              <a:rPr lang="en-CA" sz="3200" u="sng" noProof="0" dirty="0">
                <a:sym typeface="Wingdings" panose="05000000000000000000" pitchFamily="2" charset="2"/>
              </a:rPr>
              <a:t>+  4 </a:t>
            </a:r>
            <a:r>
              <a:rPr lang="en-CA" sz="3200" u="sng" noProof="0" dirty="0">
                <a:solidFill>
                  <a:srgbClr val="C00000"/>
                </a:solidFill>
                <a:sym typeface="Wingdings" panose="05000000000000000000" pitchFamily="2" charset="2"/>
              </a:rPr>
              <a:t>HOH </a:t>
            </a:r>
            <a:r>
              <a:rPr lang="en-CA" sz="3200" noProof="0" dirty="0">
                <a:solidFill>
                  <a:srgbClr val="C00000"/>
                </a:solidFill>
                <a:sym typeface="Wingdings" panose="05000000000000000000" pitchFamily="2" charset="2"/>
              </a:rPr>
              <a:t>  (now sum half </a:t>
            </a:r>
            <a:r>
              <a:rPr lang="en-CA" sz="3200" noProof="0" dirty="0" err="1">
                <a:solidFill>
                  <a:srgbClr val="C00000"/>
                </a:solidFill>
                <a:sym typeface="Wingdings" panose="05000000000000000000" pitchFamily="2" charset="2"/>
              </a:rPr>
              <a:t>rxns</a:t>
            </a:r>
            <a:r>
              <a:rPr lang="en-CA" sz="3200" noProof="0" dirty="0">
                <a:solidFill>
                  <a:srgbClr val="C00000"/>
                </a:solidFill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r>
              <a:rPr lang="en-CA" sz="3100" noProof="0" dirty="0"/>
              <a:t>S</a:t>
            </a:r>
            <a:r>
              <a:rPr lang="en-CA" sz="3100" baseline="-25000" noProof="0" dirty="0"/>
              <a:t>2</a:t>
            </a:r>
            <a:r>
              <a:rPr lang="en-CA" sz="3100" noProof="0" dirty="0"/>
              <a:t>O</a:t>
            </a:r>
            <a:r>
              <a:rPr lang="en-CA" sz="3100" baseline="-25000" noProof="0" dirty="0"/>
              <a:t>3</a:t>
            </a:r>
            <a:r>
              <a:rPr lang="en-CA" sz="3100" baseline="30000" noProof="0" dirty="0"/>
              <a:t>2</a:t>
            </a:r>
            <a:r>
              <a:rPr lang="en-CA" sz="3100" b="1" baseline="30000" noProof="0" dirty="0"/>
              <a:t>-</a:t>
            </a:r>
            <a:r>
              <a:rPr lang="en-CA" sz="3100" noProof="0" dirty="0"/>
              <a:t> + 5 HOH + 4 </a:t>
            </a:r>
            <a:r>
              <a:rPr lang="en-CA" sz="3100" noProof="0" dirty="0" err="1"/>
              <a:t>OCl</a:t>
            </a:r>
            <a:r>
              <a:rPr lang="en-CA" sz="3100" b="1" baseline="30000" noProof="0" dirty="0"/>
              <a:t>-</a:t>
            </a:r>
            <a:r>
              <a:rPr lang="en-CA" sz="3100" noProof="0" dirty="0"/>
              <a:t> + 8H</a:t>
            </a:r>
            <a:r>
              <a:rPr lang="en-CA" sz="3100" baseline="30000" noProof="0" dirty="0"/>
              <a:t>+     </a:t>
            </a:r>
            <a:r>
              <a:rPr lang="en-CA" sz="3100" noProof="0" dirty="0">
                <a:sym typeface="Wingdings" panose="05000000000000000000" pitchFamily="2" charset="2"/>
              </a:rPr>
              <a:t> 2 SO</a:t>
            </a:r>
            <a:r>
              <a:rPr lang="en-CA" sz="3100" baseline="-25000" noProof="0" dirty="0">
                <a:sym typeface="Wingdings" panose="05000000000000000000" pitchFamily="2" charset="2"/>
              </a:rPr>
              <a:t>4</a:t>
            </a:r>
            <a:r>
              <a:rPr lang="en-CA" sz="3100" baseline="30000" noProof="0" dirty="0">
                <a:sym typeface="Wingdings" panose="05000000000000000000" pitchFamily="2" charset="2"/>
              </a:rPr>
              <a:t>2</a:t>
            </a:r>
            <a:r>
              <a:rPr lang="en-CA" sz="3100" b="1" baseline="30000" noProof="0" dirty="0">
                <a:sym typeface="Wingdings" panose="05000000000000000000" pitchFamily="2" charset="2"/>
              </a:rPr>
              <a:t>-</a:t>
            </a:r>
            <a:r>
              <a:rPr lang="en-CA" sz="3100" noProof="0" dirty="0">
                <a:sym typeface="Wingdings" panose="05000000000000000000" pitchFamily="2" charset="2"/>
              </a:rPr>
              <a:t> + 10 H</a:t>
            </a:r>
            <a:r>
              <a:rPr lang="en-CA" sz="3100" baseline="30000" noProof="0" dirty="0">
                <a:sym typeface="Wingdings" panose="05000000000000000000" pitchFamily="2" charset="2"/>
              </a:rPr>
              <a:t>+</a:t>
            </a:r>
            <a:r>
              <a:rPr lang="en-CA" sz="3100" noProof="0" dirty="0">
                <a:sym typeface="Wingdings" panose="05000000000000000000" pitchFamily="2" charset="2"/>
              </a:rPr>
              <a:t> + 4 Cl</a:t>
            </a:r>
            <a:r>
              <a:rPr lang="en-CA" sz="3100" b="1" baseline="30000" noProof="0" dirty="0">
                <a:sym typeface="Wingdings" panose="05000000000000000000" pitchFamily="2" charset="2"/>
              </a:rPr>
              <a:t>-</a:t>
            </a:r>
            <a:r>
              <a:rPr lang="en-CA" sz="3100" noProof="0" dirty="0">
                <a:sym typeface="Wingdings" panose="05000000000000000000" pitchFamily="2" charset="2"/>
              </a:rPr>
              <a:t> + 4 HOH</a:t>
            </a:r>
          </a:p>
          <a:p>
            <a:pPr marL="0" indent="0">
              <a:buNone/>
            </a:pPr>
            <a:r>
              <a:rPr lang="en-CA" sz="3100" noProof="0" dirty="0"/>
              <a:t>					</a:t>
            </a:r>
            <a:r>
              <a:rPr lang="en-CA" sz="3100" noProof="0" dirty="0">
                <a:solidFill>
                  <a:schemeClr val="accent2">
                    <a:lumMod val="75000"/>
                  </a:schemeClr>
                </a:solidFill>
              </a:rPr>
              <a:t>-or-</a:t>
            </a:r>
          </a:p>
          <a:p>
            <a:pPr marL="0" indent="0">
              <a:buNone/>
            </a:pPr>
            <a:endParaRPr lang="en-CA" sz="3100" noProof="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CA" sz="3100" noProof="0" dirty="0">
                <a:solidFill>
                  <a:srgbClr val="002060"/>
                </a:solidFill>
              </a:rPr>
              <a:t>S</a:t>
            </a:r>
            <a:r>
              <a:rPr lang="en-CA" sz="3100" baseline="-25000" noProof="0" dirty="0">
                <a:solidFill>
                  <a:srgbClr val="002060"/>
                </a:solidFill>
              </a:rPr>
              <a:t>2</a:t>
            </a:r>
            <a:r>
              <a:rPr lang="en-CA" sz="3100" noProof="0" dirty="0">
                <a:solidFill>
                  <a:srgbClr val="002060"/>
                </a:solidFill>
              </a:rPr>
              <a:t>O</a:t>
            </a:r>
            <a:r>
              <a:rPr lang="en-CA" sz="3100" baseline="-25000" noProof="0" dirty="0">
                <a:solidFill>
                  <a:srgbClr val="002060"/>
                </a:solidFill>
              </a:rPr>
              <a:t>3</a:t>
            </a:r>
            <a:r>
              <a:rPr lang="en-CA" sz="3100" baseline="30000" noProof="0" dirty="0">
                <a:solidFill>
                  <a:srgbClr val="002060"/>
                </a:solidFill>
              </a:rPr>
              <a:t>2</a:t>
            </a:r>
            <a:r>
              <a:rPr lang="en-CA" sz="3100" b="1" baseline="30000" noProof="0" dirty="0">
                <a:solidFill>
                  <a:srgbClr val="002060"/>
                </a:solidFill>
              </a:rPr>
              <a:t>-</a:t>
            </a:r>
            <a:r>
              <a:rPr lang="en-CA" sz="3100" noProof="0" dirty="0">
                <a:solidFill>
                  <a:srgbClr val="002060"/>
                </a:solidFill>
              </a:rPr>
              <a:t> + HOH + 4 </a:t>
            </a:r>
            <a:r>
              <a:rPr lang="en-CA" sz="3100" noProof="0" dirty="0" err="1">
                <a:solidFill>
                  <a:srgbClr val="002060"/>
                </a:solidFill>
              </a:rPr>
              <a:t>OCl</a:t>
            </a:r>
            <a:r>
              <a:rPr lang="en-CA" sz="3100" b="1" baseline="30000" noProof="0" dirty="0">
                <a:solidFill>
                  <a:srgbClr val="002060"/>
                </a:solidFill>
              </a:rPr>
              <a:t>-</a:t>
            </a:r>
            <a:r>
              <a:rPr lang="en-CA" sz="3100" noProof="0" dirty="0">
                <a:solidFill>
                  <a:srgbClr val="002060"/>
                </a:solidFill>
              </a:rPr>
              <a:t>         	</a:t>
            </a:r>
            <a:r>
              <a:rPr lang="en-CA" sz="3100" noProof="0" dirty="0">
                <a:solidFill>
                  <a:srgbClr val="002060"/>
                </a:solidFill>
                <a:sym typeface="Wingdings" panose="05000000000000000000" pitchFamily="2" charset="2"/>
              </a:rPr>
              <a:t> 2 SO</a:t>
            </a:r>
            <a:r>
              <a:rPr lang="en-CA" sz="3100" baseline="-25000" noProof="0" dirty="0">
                <a:solidFill>
                  <a:srgbClr val="002060"/>
                </a:solidFill>
                <a:sym typeface="Wingdings" panose="05000000000000000000" pitchFamily="2" charset="2"/>
              </a:rPr>
              <a:t>4</a:t>
            </a:r>
            <a:r>
              <a:rPr lang="en-CA" sz="3100" baseline="30000" noProof="0" dirty="0">
                <a:solidFill>
                  <a:srgbClr val="002060"/>
                </a:solidFill>
                <a:sym typeface="Wingdings" panose="05000000000000000000" pitchFamily="2" charset="2"/>
              </a:rPr>
              <a:t>2</a:t>
            </a:r>
            <a:r>
              <a:rPr lang="en-CA" sz="3100" b="1" baseline="30000" noProof="0" dirty="0">
                <a:solidFill>
                  <a:srgbClr val="002060"/>
                </a:solidFill>
                <a:sym typeface="Wingdings" panose="05000000000000000000" pitchFamily="2" charset="2"/>
              </a:rPr>
              <a:t>-</a:t>
            </a:r>
            <a:r>
              <a:rPr lang="en-CA" sz="3100" noProof="0" dirty="0">
                <a:solidFill>
                  <a:srgbClr val="002060"/>
                </a:solidFill>
                <a:sym typeface="Wingdings" panose="05000000000000000000" pitchFamily="2" charset="2"/>
              </a:rPr>
              <a:t> + 2 H</a:t>
            </a:r>
            <a:r>
              <a:rPr lang="en-CA" sz="3100" baseline="30000" noProof="0" dirty="0">
                <a:solidFill>
                  <a:srgbClr val="002060"/>
                </a:solidFill>
                <a:sym typeface="Wingdings" panose="05000000000000000000" pitchFamily="2" charset="2"/>
              </a:rPr>
              <a:t>+</a:t>
            </a:r>
            <a:r>
              <a:rPr lang="en-CA" sz="3100" noProof="0" dirty="0">
                <a:solidFill>
                  <a:srgbClr val="002060"/>
                </a:solidFill>
                <a:sym typeface="Wingdings" panose="05000000000000000000" pitchFamily="2" charset="2"/>
              </a:rPr>
              <a:t> + 4 Cl</a:t>
            </a:r>
            <a:r>
              <a:rPr lang="en-CA" sz="3100" b="1" baseline="30000" noProof="0" dirty="0">
                <a:solidFill>
                  <a:srgbClr val="002060"/>
                </a:solidFill>
                <a:sym typeface="Wingdings" panose="05000000000000000000" pitchFamily="2" charset="2"/>
              </a:rPr>
              <a:t>-</a:t>
            </a:r>
            <a:r>
              <a:rPr lang="en-CA" sz="3100" noProof="0" dirty="0">
                <a:solidFill>
                  <a:srgbClr val="002060"/>
                </a:solidFill>
                <a:sym typeface="Wingdings" panose="05000000000000000000" pitchFamily="2" charset="2"/>
              </a:rPr>
              <a:t> </a:t>
            </a:r>
            <a:endParaRPr lang="en-CA" sz="3100" noProof="0" dirty="0">
              <a:solidFill>
                <a:srgbClr val="00206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-25203" y="2280577"/>
            <a:ext cx="11557908" cy="118382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8117607" y="1844911"/>
            <a:ext cx="514350" cy="403225"/>
          </a:xfrm>
          <a:prstGeom prst="line">
            <a:avLst/>
          </a:prstGeom>
          <a:ln w="28575">
            <a:solidFill>
              <a:srgbClr val="99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13943" y="3628837"/>
            <a:ext cx="514350" cy="347436"/>
          </a:xfrm>
          <a:prstGeom prst="line">
            <a:avLst/>
          </a:prstGeom>
          <a:ln w="28575">
            <a:solidFill>
              <a:srgbClr val="99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1460753" y="4007590"/>
            <a:ext cx="1121125" cy="702129"/>
          </a:xfrm>
          <a:prstGeom prst="ellipse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2" name="Oval 11"/>
          <p:cNvSpPr/>
          <p:nvPr/>
        </p:nvSpPr>
        <p:spPr>
          <a:xfrm>
            <a:off x="6607460" y="3978124"/>
            <a:ext cx="904024" cy="683123"/>
          </a:xfrm>
          <a:prstGeom prst="ellipse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3" name="Oval 12"/>
          <p:cNvSpPr/>
          <p:nvPr/>
        </p:nvSpPr>
        <p:spPr>
          <a:xfrm>
            <a:off x="3928293" y="3989726"/>
            <a:ext cx="770165" cy="702129"/>
          </a:xfrm>
          <a:prstGeom prst="ellipse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711337A-E1E4-C7CA-5351-C9200DEC5853}"/>
              </a:ext>
            </a:extLst>
          </p:cNvPr>
          <p:cNvSpPr/>
          <p:nvPr/>
        </p:nvSpPr>
        <p:spPr>
          <a:xfrm>
            <a:off x="8674774" y="4027578"/>
            <a:ext cx="1121125" cy="702129"/>
          </a:xfrm>
          <a:prstGeom prst="ellipse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B42BB24-4CE0-B7AC-E583-48D3D035BCDF}"/>
              </a:ext>
            </a:extLst>
          </p:cNvPr>
          <p:cNvSpPr/>
          <p:nvPr/>
        </p:nvSpPr>
        <p:spPr>
          <a:xfrm>
            <a:off x="7258361" y="6036090"/>
            <a:ext cx="4578981" cy="6281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800" noProof="0" dirty="0">
                <a:solidFill>
                  <a:srgbClr val="FF0000"/>
                </a:solidFill>
                <a:sym typeface="Wingdings" panose="05000000000000000000" pitchFamily="2" charset="2"/>
              </a:rPr>
              <a:t>Looks balanced, but </a:t>
            </a:r>
            <a:r>
              <a:rPr lang="en-CA" sz="1800" noProof="0" dirty="0" err="1">
                <a:solidFill>
                  <a:srgbClr val="FF0000"/>
                </a:solidFill>
                <a:sym typeface="Wingdings" panose="05000000000000000000" pitchFamily="2" charset="2"/>
              </a:rPr>
              <a:t>rxn</a:t>
            </a:r>
            <a:r>
              <a:rPr lang="en-CA" sz="1800" noProof="0" dirty="0">
                <a:solidFill>
                  <a:srgbClr val="FF0000"/>
                </a:solidFill>
                <a:sym typeface="Wingdings" panose="05000000000000000000" pitchFamily="2" charset="2"/>
              </a:rPr>
              <a:t> takes place in BASIC solution, don’t forget.  See next slide . . .</a:t>
            </a:r>
            <a:endParaRPr lang="en-CA" noProof="0" dirty="0">
              <a:solidFill>
                <a:srgbClr val="FF0000"/>
              </a:solidFill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54E65D9-D7A9-9521-B083-5DB381760D63}"/>
              </a:ext>
            </a:extLst>
          </p:cNvPr>
          <p:cNvCxnSpPr>
            <a:cxnSpLocks/>
          </p:cNvCxnSpPr>
          <p:nvPr/>
        </p:nvCxnSpPr>
        <p:spPr>
          <a:xfrm flipH="1">
            <a:off x="6853682" y="4703059"/>
            <a:ext cx="73852" cy="90584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8F4E402-E694-3ADF-B2AA-DEC8E0D981AD}"/>
              </a:ext>
            </a:extLst>
          </p:cNvPr>
          <p:cNvCxnSpPr>
            <a:cxnSpLocks/>
          </p:cNvCxnSpPr>
          <p:nvPr/>
        </p:nvCxnSpPr>
        <p:spPr>
          <a:xfrm>
            <a:off x="4556864" y="4615785"/>
            <a:ext cx="2258928" cy="98548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7CC8AC6-A044-BB72-2FB4-298A0275CA4C}"/>
              </a:ext>
            </a:extLst>
          </p:cNvPr>
          <p:cNvCxnSpPr>
            <a:cxnSpLocks/>
          </p:cNvCxnSpPr>
          <p:nvPr/>
        </p:nvCxnSpPr>
        <p:spPr>
          <a:xfrm flipH="1">
            <a:off x="1979434" y="4615785"/>
            <a:ext cx="6325303" cy="98548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8D19C7C-7927-0466-4819-806068E92C48}"/>
              </a:ext>
            </a:extLst>
          </p:cNvPr>
          <p:cNvCxnSpPr>
            <a:cxnSpLocks/>
          </p:cNvCxnSpPr>
          <p:nvPr/>
        </p:nvCxnSpPr>
        <p:spPr>
          <a:xfrm flipH="1">
            <a:off x="1867457" y="4709719"/>
            <a:ext cx="38125" cy="874403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490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11" grpId="0" animBg="1"/>
      <p:bldP spid="12" grpId="0" animBg="1"/>
      <p:bldP spid="13" grpId="0" animBg="1"/>
      <p:bldP spid="8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2509"/>
            <a:ext cx="10515600" cy="762001"/>
          </a:xfrm>
        </p:spPr>
        <p:txBody>
          <a:bodyPr>
            <a:normAutofit/>
          </a:bodyPr>
          <a:lstStyle/>
          <a:p>
            <a:r>
              <a:rPr lang="en-CA" sz="3800" noProof="0" dirty="0">
                <a:solidFill>
                  <a:srgbClr val="002060"/>
                </a:solidFill>
              </a:rPr>
              <a:t>Method 1: Using the Change in Oxidation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511"/>
            <a:ext cx="10515600" cy="5479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noProof="0" dirty="0">
                <a:solidFill>
                  <a:srgbClr val="C00000"/>
                </a:solidFill>
              </a:rPr>
              <a:t>1. Assign oxidation numbers; </a:t>
            </a:r>
            <a:r>
              <a:rPr lang="en-CA" i="1" noProof="0" dirty="0">
                <a:solidFill>
                  <a:srgbClr val="C00000"/>
                </a:solidFill>
              </a:rPr>
              <a:t>identify and indicate</a:t>
            </a:r>
            <a:r>
              <a:rPr lang="en-CA" noProof="0" dirty="0">
                <a:solidFill>
                  <a:srgbClr val="C00000"/>
                </a:solidFill>
              </a:rPr>
              <a:t> LEO and GER</a:t>
            </a:r>
          </a:p>
          <a:p>
            <a:pPr marL="0" indent="0">
              <a:buNone/>
            </a:pPr>
            <a:r>
              <a:rPr lang="en-CA" noProof="0" dirty="0">
                <a:solidFill>
                  <a:srgbClr val="0070C0"/>
                </a:solidFill>
              </a:rPr>
              <a:t>2. Make sure that the </a:t>
            </a:r>
            <a:r>
              <a:rPr lang="en-CA" u="sng" noProof="0" dirty="0">
                <a:solidFill>
                  <a:srgbClr val="0070C0"/>
                </a:solidFill>
              </a:rPr>
              <a:t>quantity</a:t>
            </a:r>
            <a:r>
              <a:rPr lang="en-CA" noProof="0" dirty="0">
                <a:solidFill>
                  <a:srgbClr val="0070C0"/>
                </a:solidFill>
              </a:rPr>
              <a:t> of each atom that undergoes oxidation or reduction is the same on each side of the chemical equation. </a:t>
            </a:r>
            <a:r>
              <a:rPr lang="en-CA" i="1" noProof="0" dirty="0">
                <a:solidFill>
                  <a:srgbClr val="0070C0"/>
                </a:solidFill>
              </a:rPr>
              <a:t>Now</a:t>
            </a:r>
            <a:r>
              <a:rPr lang="en-CA" noProof="0" dirty="0">
                <a:solidFill>
                  <a:srgbClr val="0070C0"/>
                </a:solidFill>
              </a:rPr>
              <a:t> indicate total </a:t>
            </a:r>
            <a:r>
              <a:rPr lang="en-CA" i="1" noProof="0" dirty="0">
                <a:solidFill>
                  <a:srgbClr val="0070C0"/>
                </a:solidFill>
              </a:rPr>
              <a:t>quantity</a:t>
            </a:r>
            <a:r>
              <a:rPr lang="en-CA" noProof="0" dirty="0">
                <a:solidFill>
                  <a:srgbClr val="0070C0"/>
                </a:solidFill>
              </a:rPr>
              <a:t> of electrons LEO and GER</a:t>
            </a:r>
          </a:p>
          <a:p>
            <a:pPr marL="0" indent="0">
              <a:buNone/>
            </a:pPr>
            <a:r>
              <a:rPr lang="en-CA" noProof="0" dirty="0">
                <a:solidFill>
                  <a:srgbClr val="7030A0"/>
                </a:solidFill>
              </a:rPr>
              <a:t>3. </a:t>
            </a:r>
            <a:r>
              <a:rPr lang="en-CA" i="1" noProof="0" dirty="0">
                <a:solidFill>
                  <a:srgbClr val="7030A0"/>
                </a:solidFill>
              </a:rPr>
              <a:t>Equalize</a:t>
            </a:r>
            <a:r>
              <a:rPr lang="en-CA" noProof="0" dirty="0">
                <a:solidFill>
                  <a:srgbClr val="7030A0"/>
                </a:solidFill>
              </a:rPr>
              <a:t> the quantity of electrons involved in oxidation and in reduction by multiplying one or both of LEO and GER by the appropriate coefficient(s), if necessary</a:t>
            </a:r>
          </a:p>
          <a:p>
            <a:pPr marL="0" indent="0">
              <a:buNone/>
            </a:pPr>
            <a:r>
              <a:rPr lang="en-CA" noProof="0" dirty="0">
                <a:solidFill>
                  <a:schemeClr val="accent4">
                    <a:lumMod val="50000"/>
                  </a:schemeClr>
                </a:solidFill>
              </a:rPr>
              <a:t>4. Balance oxygen (O) by adding H</a:t>
            </a:r>
            <a:r>
              <a:rPr lang="en-CA" baseline="-25000" noProof="0" dirty="0">
                <a:solidFill>
                  <a:schemeClr val="accent4">
                    <a:lumMod val="50000"/>
                  </a:schemeClr>
                </a:solidFill>
              </a:rPr>
              <a:t>2</a:t>
            </a:r>
            <a:r>
              <a:rPr lang="en-CA" noProof="0" dirty="0">
                <a:solidFill>
                  <a:schemeClr val="accent4">
                    <a:lumMod val="50000"/>
                  </a:schemeClr>
                </a:solidFill>
              </a:rPr>
              <a:t>O to the appropriate side of the equation, if necessary</a:t>
            </a:r>
          </a:p>
          <a:p>
            <a:pPr marL="0" indent="0">
              <a:buNone/>
            </a:pPr>
            <a:r>
              <a:rPr lang="en-CA" noProof="0" dirty="0">
                <a:solidFill>
                  <a:srgbClr val="00B050"/>
                </a:solidFill>
              </a:rPr>
              <a:t>5. For reactions that occur in </a:t>
            </a:r>
            <a:r>
              <a:rPr lang="en-CA" b="1" noProof="0" dirty="0">
                <a:solidFill>
                  <a:srgbClr val="00B050"/>
                </a:solidFill>
              </a:rPr>
              <a:t>ACIDIC</a:t>
            </a:r>
            <a:r>
              <a:rPr lang="en-CA" noProof="0" dirty="0">
                <a:solidFill>
                  <a:srgbClr val="00B050"/>
                </a:solidFill>
              </a:rPr>
              <a:t> solution, balance hydrogen by adding H</a:t>
            </a:r>
            <a:r>
              <a:rPr lang="en-CA" baseline="30000" noProof="0" dirty="0">
                <a:solidFill>
                  <a:srgbClr val="00B050"/>
                </a:solidFill>
              </a:rPr>
              <a:t>+</a:t>
            </a:r>
            <a:r>
              <a:rPr lang="en-CA" noProof="0" dirty="0">
                <a:solidFill>
                  <a:srgbClr val="00B050"/>
                </a:solidFill>
              </a:rPr>
              <a:t> ions to the appropriate side of the equation, if necessary</a:t>
            </a:r>
          </a:p>
          <a:p>
            <a:pPr marL="0" indent="0">
              <a:buNone/>
            </a:pPr>
            <a:r>
              <a:rPr lang="en-CA" noProof="0" dirty="0"/>
              <a:t>	</a:t>
            </a:r>
            <a:r>
              <a:rPr lang="en-CA" noProof="0" dirty="0">
                <a:solidFill>
                  <a:srgbClr val="002060"/>
                </a:solidFill>
              </a:rPr>
              <a:t>---------------------------------------------------------------------- (</a:t>
            </a:r>
            <a:r>
              <a:rPr lang="en-CA" noProof="0" dirty="0" err="1">
                <a:solidFill>
                  <a:srgbClr val="002060"/>
                </a:solidFill>
              </a:rPr>
              <a:t>con’t</a:t>
            </a:r>
            <a:r>
              <a:rPr lang="en-CA" noProof="0" dirty="0">
                <a:solidFill>
                  <a:srgbClr val="002060"/>
                </a:solidFill>
              </a:rPr>
              <a:t>)</a:t>
            </a:r>
            <a:r>
              <a:rPr lang="en-CA" noProof="0" dirty="0">
                <a:solidFill>
                  <a:srgbClr val="002060"/>
                </a:solidFill>
                <a:sym typeface="Wingdings" panose="05000000000000000000" pitchFamily="2" charset="2"/>
              </a:rPr>
              <a:t></a:t>
            </a:r>
            <a:endParaRPr lang="en-CA" noProof="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CA" noProof="0" dirty="0"/>
          </a:p>
          <a:p>
            <a:pPr marL="0" indent="0">
              <a:buNone/>
            </a:pPr>
            <a:endParaRPr lang="en-CA" noProof="0" dirty="0"/>
          </a:p>
          <a:p>
            <a:pPr marL="0" indent="0">
              <a:buNone/>
            </a:pPr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87174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89827-222D-B170-D5D3-69DC0AA39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1829"/>
            <a:ext cx="10515600" cy="5765134"/>
          </a:xfrm>
        </p:spPr>
        <p:txBody>
          <a:bodyPr/>
          <a:lstStyle/>
          <a:p>
            <a:pPr marL="0" indent="0">
              <a:buNone/>
            </a:pPr>
            <a:r>
              <a:rPr lang="en-CA" sz="2800" noProof="0" dirty="0">
                <a:solidFill>
                  <a:srgbClr val="002060"/>
                </a:solidFill>
              </a:rPr>
              <a:t>S</a:t>
            </a:r>
            <a:r>
              <a:rPr lang="en-CA" sz="2800" baseline="-25000" noProof="0" dirty="0">
                <a:solidFill>
                  <a:srgbClr val="002060"/>
                </a:solidFill>
              </a:rPr>
              <a:t>2</a:t>
            </a:r>
            <a:r>
              <a:rPr lang="en-CA" sz="2800" noProof="0" dirty="0">
                <a:solidFill>
                  <a:srgbClr val="002060"/>
                </a:solidFill>
              </a:rPr>
              <a:t>O</a:t>
            </a:r>
            <a:r>
              <a:rPr lang="en-CA" sz="2800" baseline="-25000" noProof="0" dirty="0">
                <a:solidFill>
                  <a:srgbClr val="002060"/>
                </a:solidFill>
              </a:rPr>
              <a:t>3</a:t>
            </a:r>
            <a:r>
              <a:rPr lang="en-CA" sz="2800" baseline="30000" noProof="0" dirty="0">
                <a:solidFill>
                  <a:srgbClr val="002060"/>
                </a:solidFill>
              </a:rPr>
              <a:t>2</a:t>
            </a:r>
            <a:r>
              <a:rPr lang="en-CA" sz="2800" b="1" baseline="30000" noProof="0" dirty="0">
                <a:solidFill>
                  <a:srgbClr val="002060"/>
                </a:solidFill>
              </a:rPr>
              <a:t>-</a:t>
            </a:r>
            <a:r>
              <a:rPr lang="en-CA" sz="2800" noProof="0" dirty="0">
                <a:solidFill>
                  <a:srgbClr val="002060"/>
                </a:solidFill>
              </a:rPr>
              <a:t> + HOH + 4 </a:t>
            </a:r>
            <a:r>
              <a:rPr lang="en-CA" sz="2800" noProof="0" dirty="0" err="1">
                <a:solidFill>
                  <a:srgbClr val="002060"/>
                </a:solidFill>
              </a:rPr>
              <a:t>OCl</a:t>
            </a:r>
            <a:r>
              <a:rPr lang="en-CA" sz="2800" b="1" baseline="30000" noProof="0" dirty="0">
                <a:solidFill>
                  <a:srgbClr val="002060"/>
                </a:solidFill>
              </a:rPr>
              <a:t>-</a:t>
            </a:r>
            <a:r>
              <a:rPr lang="en-CA" sz="2800" noProof="0" dirty="0">
                <a:solidFill>
                  <a:srgbClr val="002060"/>
                </a:solidFill>
              </a:rPr>
              <a:t> + 	</a:t>
            </a:r>
            <a:r>
              <a:rPr lang="en-CA" sz="2800" noProof="0" dirty="0">
                <a:solidFill>
                  <a:srgbClr val="002060"/>
                </a:solidFill>
                <a:sym typeface="Wingdings" panose="05000000000000000000" pitchFamily="2" charset="2"/>
              </a:rPr>
              <a:t> 2 SO</a:t>
            </a:r>
            <a:r>
              <a:rPr lang="en-CA" sz="2800" baseline="-25000" noProof="0" dirty="0">
                <a:solidFill>
                  <a:srgbClr val="002060"/>
                </a:solidFill>
                <a:sym typeface="Wingdings" panose="05000000000000000000" pitchFamily="2" charset="2"/>
              </a:rPr>
              <a:t>4</a:t>
            </a:r>
            <a:r>
              <a:rPr lang="en-CA" sz="2800" baseline="30000" noProof="0" dirty="0">
                <a:solidFill>
                  <a:srgbClr val="002060"/>
                </a:solidFill>
                <a:sym typeface="Wingdings" panose="05000000000000000000" pitchFamily="2" charset="2"/>
              </a:rPr>
              <a:t>2</a:t>
            </a:r>
            <a:r>
              <a:rPr lang="en-CA" sz="2800" b="1" baseline="30000" noProof="0" dirty="0">
                <a:solidFill>
                  <a:srgbClr val="002060"/>
                </a:solidFill>
                <a:sym typeface="Wingdings" panose="05000000000000000000" pitchFamily="2" charset="2"/>
              </a:rPr>
              <a:t>-</a:t>
            </a:r>
            <a:r>
              <a:rPr lang="en-CA" sz="2800" noProof="0" dirty="0">
                <a:solidFill>
                  <a:srgbClr val="002060"/>
                </a:solidFill>
                <a:sym typeface="Wingdings" panose="05000000000000000000" pitchFamily="2" charset="2"/>
              </a:rPr>
              <a:t> + 2 H</a:t>
            </a:r>
            <a:r>
              <a:rPr lang="en-CA" sz="2800" baseline="30000" noProof="0" dirty="0">
                <a:solidFill>
                  <a:srgbClr val="002060"/>
                </a:solidFill>
                <a:sym typeface="Wingdings" panose="05000000000000000000" pitchFamily="2" charset="2"/>
              </a:rPr>
              <a:t>+</a:t>
            </a:r>
            <a:r>
              <a:rPr lang="en-CA" sz="2800" noProof="0" dirty="0">
                <a:solidFill>
                  <a:srgbClr val="002060"/>
                </a:solidFill>
                <a:sym typeface="Wingdings" panose="05000000000000000000" pitchFamily="2" charset="2"/>
              </a:rPr>
              <a:t> + 4 Cl</a:t>
            </a:r>
            <a:r>
              <a:rPr lang="en-CA" sz="2800" b="1" baseline="30000" noProof="0" dirty="0">
                <a:solidFill>
                  <a:srgbClr val="002060"/>
                </a:solidFill>
                <a:sym typeface="Wingdings" panose="05000000000000000000" pitchFamily="2" charset="2"/>
              </a:rPr>
              <a:t>-</a:t>
            </a:r>
            <a:r>
              <a:rPr lang="en-CA" sz="2800" noProof="0" dirty="0">
                <a:solidFill>
                  <a:srgbClr val="002060"/>
                </a:solidFill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endParaRPr lang="en-CA" noProof="0" dirty="0">
              <a:solidFill>
                <a:srgbClr val="00206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sz="2800" noProof="0" dirty="0">
              <a:solidFill>
                <a:srgbClr val="00206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noProof="0" dirty="0">
              <a:solidFill>
                <a:srgbClr val="00206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sz="2800" noProof="0" dirty="0">
              <a:solidFill>
                <a:srgbClr val="00206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2800" noProof="0" dirty="0">
                <a:solidFill>
                  <a:srgbClr val="002060"/>
                </a:solidFill>
                <a:sym typeface="Wingdings" panose="05000000000000000000" pitchFamily="2" charset="2"/>
              </a:rPr>
              <a:t>and so:</a:t>
            </a:r>
          </a:p>
          <a:p>
            <a:pPr marL="0" indent="0">
              <a:buNone/>
            </a:pPr>
            <a:r>
              <a:rPr lang="en-CA" sz="2800" noProof="0" dirty="0">
                <a:solidFill>
                  <a:srgbClr val="002060"/>
                </a:solidFill>
              </a:rPr>
              <a:t>S</a:t>
            </a:r>
            <a:r>
              <a:rPr lang="en-CA" sz="2800" baseline="-25000" noProof="0" dirty="0">
                <a:solidFill>
                  <a:srgbClr val="002060"/>
                </a:solidFill>
              </a:rPr>
              <a:t>2</a:t>
            </a:r>
            <a:r>
              <a:rPr lang="en-CA" sz="2800" noProof="0" dirty="0">
                <a:solidFill>
                  <a:srgbClr val="002060"/>
                </a:solidFill>
              </a:rPr>
              <a:t>O</a:t>
            </a:r>
            <a:r>
              <a:rPr lang="en-CA" sz="2800" baseline="-25000" noProof="0" dirty="0">
                <a:solidFill>
                  <a:srgbClr val="002060"/>
                </a:solidFill>
              </a:rPr>
              <a:t>3</a:t>
            </a:r>
            <a:r>
              <a:rPr lang="en-CA" sz="2800" baseline="30000" noProof="0" dirty="0">
                <a:solidFill>
                  <a:srgbClr val="002060"/>
                </a:solidFill>
              </a:rPr>
              <a:t>2</a:t>
            </a:r>
            <a:r>
              <a:rPr lang="en-CA" sz="2800" b="1" baseline="30000" noProof="0" dirty="0">
                <a:solidFill>
                  <a:srgbClr val="002060"/>
                </a:solidFill>
              </a:rPr>
              <a:t>-</a:t>
            </a:r>
            <a:r>
              <a:rPr lang="en-CA" sz="2800" noProof="0" dirty="0">
                <a:solidFill>
                  <a:srgbClr val="002060"/>
                </a:solidFill>
              </a:rPr>
              <a:t> + HOH + 4 </a:t>
            </a:r>
            <a:r>
              <a:rPr lang="en-CA" sz="2800" noProof="0" dirty="0" err="1">
                <a:solidFill>
                  <a:srgbClr val="002060"/>
                </a:solidFill>
              </a:rPr>
              <a:t>OCl</a:t>
            </a:r>
            <a:r>
              <a:rPr lang="en-CA" sz="2800" b="1" baseline="30000" noProof="0" dirty="0">
                <a:solidFill>
                  <a:srgbClr val="002060"/>
                </a:solidFill>
              </a:rPr>
              <a:t>-</a:t>
            </a:r>
            <a:r>
              <a:rPr lang="en-CA" sz="2800" noProof="0" dirty="0">
                <a:solidFill>
                  <a:srgbClr val="002060"/>
                </a:solidFill>
              </a:rPr>
              <a:t> + </a:t>
            </a:r>
            <a:r>
              <a:rPr lang="en-CA" sz="2800" noProof="0" dirty="0">
                <a:solidFill>
                  <a:srgbClr val="C00000"/>
                </a:solidFill>
              </a:rPr>
              <a:t>2OH</a:t>
            </a:r>
            <a:r>
              <a:rPr lang="en-CA" sz="2800" b="1" baseline="30000" noProof="0" dirty="0">
                <a:solidFill>
                  <a:srgbClr val="C00000"/>
                </a:solidFill>
              </a:rPr>
              <a:t>-</a:t>
            </a:r>
            <a:r>
              <a:rPr lang="en-CA" sz="2800" noProof="0" dirty="0">
                <a:solidFill>
                  <a:srgbClr val="002060"/>
                </a:solidFill>
              </a:rPr>
              <a:t> 	</a:t>
            </a:r>
            <a:r>
              <a:rPr lang="en-CA" sz="2800" noProof="0" dirty="0">
                <a:solidFill>
                  <a:srgbClr val="002060"/>
                </a:solidFill>
                <a:sym typeface="Wingdings" panose="05000000000000000000" pitchFamily="2" charset="2"/>
              </a:rPr>
              <a:t> 2 SO</a:t>
            </a:r>
            <a:r>
              <a:rPr lang="en-CA" sz="2800" baseline="-25000" noProof="0" dirty="0">
                <a:solidFill>
                  <a:srgbClr val="002060"/>
                </a:solidFill>
                <a:sym typeface="Wingdings" panose="05000000000000000000" pitchFamily="2" charset="2"/>
              </a:rPr>
              <a:t>4</a:t>
            </a:r>
            <a:r>
              <a:rPr lang="en-CA" sz="2800" baseline="30000" noProof="0" dirty="0">
                <a:solidFill>
                  <a:srgbClr val="002060"/>
                </a:solidFill>
                <a:sym typeface="Wingdings" panose="05000000000000000000" pitchFamily="2" charset="2"/>
              </a:rPr>
              <a:t>2</a:t>
            </a:r>
            <a:r>
              <a:rPr lang="en-CA" sz="2800" b="1" baseline="30000" noProof="0" dirty="0">
                <a:solidFill>
                  <a:srgbClr val="002060"/>
                </a:solidFill>
                <a:sym typeface="Wingdings" panose="05000000000000000000" pitchFamily="2" charset="2"/>
              </a:rPr>
              <a:t>-</a:t>
            </a:r>
            <a:r>
              <a:rPr lang="en-CA" sz="2800" noProof="0" dirty="0">
                <a:solidFill>
                  <a:srgbClr val="002060"/>
                </a:solidFill>
                <a:sym typeface="Wingdings" panose="05000000000000000000" pitchFamily="2" charset="2"/>
              </a:rPr>
              <a:t> + 4 Cl</a:t>
            </a:r>
            <a:r>
              <a:rPr lang="en-CA" sz="2800" b="1" baseline="30000" noProof="0" dirty="0">
                <a:solidFill>
                  <a:srgbClr val="002060"/>
                </a:solidFill>
                <a:sym typeface="Wingdings" panose="05000000000000000000" pitchFamily="2" charset="2"/>
              </a:rPr>
              <a:t>-</a:t>
            </a:r>
            <a:r>
              <a:rPr lang="en-CA" sz="2800" noProof="0" dirty="0">
                <a:solidFill>
                  <a:srgbClr val="002060"/>
                </a:solidFill>
                <a:sym typeface="Wingdings" panose="05000000000000000000" pitchFamily="2" charset="2"/>
              </a:rPr>
              <a:t> + </a:t>
            </a:r>
            <a:r>
              <a:rPr lang="en-CA" sz="2800" noProof="0" dirty="0">
                <a:solidFill>
                  <a:srgbClr val="00B050"/>
                </a:solidFill>
                <a:sym typeface="Wingdings" panose="05000000000000000000" pitchFamily="2" charset="2"/>
              </a:rPr>
              <a:t>2 HOH</a:t>
            </a:r>
          </a:p>
          <a:p>
            <a:pPr marL="0" indent="0">
              <a:buNone/>
            </a:pPr>
            <a:endParaRPr lang="en-CA" noProof="0" dirty="0">
              <a:solidFill>
                <a:srgbClr val="00B05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2800" noProof="0" dirty="0">
                <a:solidFill>
                  <a:srgbClr val="0070C0"/>
                </a:solidFill>
                <a:sym typeface="Wingdings" panose="05000000000000000000" pitchFamily="2" charset="2"/>
              </a:rPr>
              <a:t>finally:</a:t>
            </a:r>
          </a:p>
          <a:p>
            <a:pPr marL="0" indent="0">
              <a:buNone/>
            </a:pPr>
            <a:r>
              <a:rPr lang="en-CA" sz="2800" noProof="0" dirty="0">
                <a:solidFill>
                  <a:srgbClr val="0070C0"/>
                </a:solidFill>
              </a:rPr>
              <a:t>S</a:t>
            </a:r>
            <a:r>
              <a:rPr lang="en-CA" sz="2800" baseline="-25000" noProof="0" dirty="0">
                <a:solidFill>
                  <a:srgbClr val="0070C0"/>
                </a:solidFill>
              </a:rPr>
              <a:t>2</a:t>
            </a:r>
            <a:r>
              <a:rPr lang="en-CA" sz="2800" noProof="0" dirty="0">
                <a:solidFill>
                  <a:srgbClr val="0070C0"/>
                </a:solidFill>
              </a:rPr>
              <a:t>O</a:t>
            </a:r>
            <a:r>
              <a:rPr lang="en-CA" sz="2800" baseline="-25000" noProof="0" dirty="0">
                <a:solidFill>
                  <a:srgbClr val="0070C0"/>
                </a:solidFill>
              </a:rPr>
              <a:t>3</a:t>
            </a:r>
            <a:r>
              <a:rPr lang="en-CA" sz="2800" baseline="30000" noProof="0" dirty="0">
                <a:solidFill>
                  <a:srgbClr val="0070C0"/>
                </a:solidFill>
              </a:rPr>
              <a:t>2</a:t>
            </a:r>
            <a:r>
              <a:rPr lang="en-CA" sz="2800" b="1" baseline="30000" noProof="0" dirty="0">
                <a:solidFill>
                  <a:srgbClr val="0070C0"/>
                </a:solidFill>
              </a:rPr>
              <a:t>-</a:t>
            </a:r>
            <a:r>
              <a:rPr lang="en-CA" sz="2800" noProof="0" dirty="0">
                <a:solidFill>
                  <a:srgbClr val="0070C0"/>
                </a:solidFill>
              </a:rPr>
              <a:t> + 4 </a:t>
            </a:r>
            <a:r>
              <a:rPr lang="en-CA" sz="2800" noProof="0" dirty="0" err="1">
                <a:solidFill>
                  <a:srgbClr val="0070C0"/>
                </a:solidFill>
              </a:rPr>
              <a:t>OCl</a:t>
            </a:r>
            <a:r>
              <a:rPr lang="en-CA" sz="2800" b="1" baseline="30000" noProof="0" dirty="0">
                <a:solidFill>
                  <a:srgbClr val="0070C0"/>
                </a:solidFill>
              </a:rPr>
              <a:t>-</a:t>
            </a:r>
            <a:r>
              <a:rPr lang="en-CA" sz="2800" noProof="0" dirty="0">
                <a:solidFill>
                  <a:srgbClr val="0070C0"/>
                </a:solidFill>
              </a:rPr>
              <a:t> + </a:t>
            </a:r>
            <a:r>
              <a:rPr lang="en-CA" sz="2800" noProof="0" dirty="0">
                <a:solidFill>
                  <a:srgbClr val="C00000"/>
                </a:solidFill>
              </a:rPr>
              <a:t>2OH</a:t>
            </a:r>
            <a:r>
              <a:rPr lang="en-CA" sz="2800" b="1" baseline="30000" noProof="0" dirty="0">
                <a:solidFill>
                  <a:srgbClr val="C00000"/>
                </a:solidFill>
              </a:rPr>
              <a:t>-</a:t>
            </a:r>
            <a:r>
              <a:rPr lang="en-CA" sz="2800" noProof="0" dirty="0">
                <a:solidFill>
                  <a:srgbClr val="002060"/>
                </a:solidFill>
              </a:rPr>
              <a:t> 		</a:t>
            </a:r>
            <a:r>
              <a:rPr lang="en-CA" sz="2800" noProof="0" dirty="0">
                <a:solidFill>
                  <a:srgbClr val="0070C0"/>
                </a:solidFill>
                <a:sym typeface="Wingdings" panose="05000000000000000000" pitchFamily="2" charset="2"/>
              </a:rPr>
              <a:t> 2 SO</a:t>
            </a:r>
            <a:r>
              <a:rPr lang="en-CA" sz="2800" baseline="-25000" noProof="0" dirty="0">
                <a:solidFill>
                  <a:srgbClr val="0070C0"/>
                </a:solidFill>
                <a:sym typeface="Wingdings" panose="05000000000000000000" pitchFamily="2" charset="2"/>
              </a:rPr>
              <a:t>4</a:t>
            </a:r>
            <a:r>
              <a:rPr lang="en-CA" sz="2800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2</a:t>
            </a:r>
            <a:r>
              <a:rPr lang="en-CA" sz="2800" b="1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-</a:t>
            </a:r>
            <a:r>
              <a:rPr lang="en-CA" sz="2800" noProof="0" dirty="0">
                <a:solidFill>
                  <a:srgbClr val="0070C0"/>
                </a:solidFill>
                <a:sym typeface="Wingdings" panose="05000000000000000000" pitchFamily="2" charset="2"/>
              </a:rPr>
              <a:t> + 4 Cl</a:t>
            </a:r>
            <a:r>
              <a:rPr lang="en-CA" sz="2800" b="1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-</a:t>
            </a:r>
            <a:r>
              <a:rPr lang="en-CA" sz="2800" noProof="0" dirty="0">
                <a:solidFill>
                  <a:srgbClr val="0070C0"/>
                </a:solidFill>
                <a:sym typeface="Wingdings" panose="05000000000000000000" pitchFamily="2" charset="2"/>
              </a:rPr>
              <a:t> + </a:t>
            </a:r>
            <a:r>
              <a:rPr lang="en-CA" sz="2800" noProof="0" dirty="0">
                <a:solidFill>
                  <a:srgbClr val="00B050"/>
                </a:solidFill>
                <a:sym typeface="Wingdings" panose="05000000000000000000" pitchFamily="2" charset="2"/>
              </a:rPr>
              <a:t>HOH</a:t>
            </a:r>
          </a:p>
          <a:p>
            <a:pPr marL="0" indent="0">
              <a:buNone/>
            </a:pPr>
            <a:endParaRPr lang="en-CA" sz="2800" noProof="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CA" sz="2800" noProof="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CA" noProof="0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6746AB0-CAA3-9710-EE5C-C49B8F29E3CD}"/>
              </a:ext>
            </a:extLst>
          </p:cNvPr>
          <p:cNvSpPr/>
          <p:nvPr/>
        </p:nvSpPr>
        <p:spPr>
          <a:xfrm>
            <a:off x="1570534" y="963261"/>
            <a:ext cx="1116824" cy="453709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200" noProof="0" dirty="0">
                <a:solidFill>
                  <a:srgbClr val="C00000"/>
                </a:solidFill>
              </a:rPr>
              <a:t>+ 2 OH</a:t>
            </a:r>
            <a:r>
              <a:rPr lang="en-CA" sz="2200" b="1" baseline="30000" noProof="0" dirty="0">
                <a:solidFill>
                  <a:srgbClr val="C00000"/>
                </a:solidFill>
              </a:rPr>
              <a:t>-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EA4A820-F5D4-5DAB-24A9-07B1804D19FC}"/>
              </a:ext>
            </a:extLst>
          </p:cNvPr>
          <p:cNvSpPr/>
          <p:nvPr/>
        </p:nvSpPr>
        <p:spPr>
          <a:xfrm>
            <a:off x="6001768" y="913237"/>
            <a:ext cx="1116824" cy="453709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200" noProof="0" dirty="0">
                <a:solidFill>
                  <a:srgbClr val="C00000"/>
                </a:solidFill>
              </a:rPr>
              <a:t>+ 2 OH</a:t>
            </a:r>
            <a:r>
              <a:rPr lang="en-CA" sz="2200" b="1" baseline="30000" noProof="0" dirty="0">
                <a:solidFill>
                  <a:srgbClr val="C00000"/>
                </a:solidFill>
              </a:rPr>
              <a:t>-</a:t>
            </a:r>
          </a:p>
        </p:txBody>
      </p:sp>
      <p:sp>
        <p:nvSpPr>
          <p:cNvPr id="6" name="Down Arrow 5">
            <a:extLst>
              <a:ext uri="{FF2B5EF4-FFF2-40B4-BE49-F238E27FC236}">
                <a16:creationId xmlns:a16="http://schemas.microsoft.com/office/drawing/2014/main" id="{847118C6-790A-6ECA-E799-F864BC5DDFEC}"/>
              </a:ext>
            </a:extLst>
          </p:cNvPr>
          <p:cNvSpPr/>
          <p:nvPr/>
        </p:nvSpPr>
        <p:spPr>
          <a:xfrm>
            <a:off x="6060041" y="428331"/>
            <a:ext cx="1116824" cy="1523567"/>
          </a:xfrm>
          <a:prstGeom prst="downArrow">
            <a:avLst>
              <a:gd name="adj1" fmla="val 57595"/>
              <a:gd name="adj2" fmla="val 50000"/>
            </a:avLst>
          </a:prstGeom>
          <a:gradFill>
            <a:gsLst>
              <a:gs pos="0">
                <a:schemeClr val="bg2">
                  <a:lumMod val="88000"/>
                  <a:lumOff val="12000"/>
                  <a:alpha val="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4200000" scaled="0"/>
          </a:gra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AC80536-A677-021D-85C9-AFCF03E43EA5}"/>
              </a:ext>
            </a:extLst>
          </p:cNvPr>
          <p:cNvSpPr/>
          <p:nvPr/>
        </p:nvSpPr>
        <p:spPr>
          <a:xfrm>
            <a:off x="6001768" y="2023335"/>
            <a:ext cx="1306452" cy="453709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200" noProof="0" dirty="0">
                <a:solidFill>
                  <a:srgbClr val="00B050"/>
                </a:solidFill>
              </a:rPr>
              <a:t>+ 2 HOH</a:t>
            </a:r>
            <a:endParaRPr lang="en-CA" sz="2200" b="1" baseline="30000" noProof="0" dirty="0">
              <a:solidFill>
                <a:srgbClr val="00B05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C4C7FE-19D9-AA8A-BD83-C876B6DDFD20}"/>
              </a:ext>
            </a:extLst>
          </p:cNvPr>
          <p:cNvSpPr/>
          <p:nvPr/>
        </p:nvSpPr>
        <p:spPr>
          <a:xfrm>
            <a:off x="837618" y="4955908"/>
            <a:ext cx="9185881" cy="60029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28C64CD-59BF-D81E-F770-02BC35A5354F}"/>
              </a:ext>
            </a:extLst>
          </p:cNvPr>
          <p:cNvCxnSpPr/>
          <p:nvPr/>
        </p:nvCxnSpPr>
        <p:spPr>
          <a:xfrm>
            <a:off x="2078182" y="3429000"/>
            <a:ext cx="706582" cy="519545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748F7F9-9597-4D45-939F-C9AFACDF5CA7}"/>
              </a:ext>
            </a:extLst>
          </p:cNvPr>
          <p:cNvCxnSpPr>
            <a:cxnSpLocks/>
          </p:cNvCxnSpPr>
          <p:nvPr/>
        </p:nvCxnSpPr>
        <p:spPr>
          <a:xfrm>
            <a:off x="8113222" y="3549535"/>
            <a:ext cx="340822" cy="340821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0580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0383"/>
          </a:xfrm>
        </p:spPr>
        <p:txBody>
          <a:bodyPr>
            <a:normAutofit fontScale="90000"/>
          </a:bodyPr>
          <a:lstStyle/>
          <a:p>
            <a:br>
              <a:rPr lang="en-CA" noProof="0" dirty="0"/>
            </a:br>
            <a:r>
              <a:rPr lang="en-CA" noProof="0" dirty="0">
                <a:solidFill>
                  <a:srgbClr val="002060"/>
                </a:solidFill>
              </a:rPr>
              <a:t>For reactions that take place in </a:t>
            </a:r>
            <a:r>
              <a:rPr lang="en-CA" b="1" noProof="0" dirty="0">
                <a:solidFill>
                  <a:srgbClr val="002060"/>
                </a:solidFill>
              </a:rPr>
              <a:t>BASIC</a:t>
            </a:r>
            <a:r>
              <a:rPr lang="en-CA" noProof="0" dirty="0">
                <a:solidFill>
                  <a:srgbClr val="002060"/>
                </a:solidFill>
              </a:rPr>
              <a:t> solution, </a:t>
            </a:r>
            <a:br>
              <a:rPr lang="en-CA" noProof="0" dirty="0">
                <a:solidFill>
                  <a:srgbClr val="002060"/>
                </a:solidFill>
              </a:rPr>
            </a:br>
            <a:r>
              <a:rPr lang="en-CA" noProof="0" dirty="0">
                <a:solidFill>
                  <a:srgbClr val="002060"/>
                </a:solidFill>
              </a:rPr>
              <a:t>add the following step:</a:t>
            </a:r>
            <a:br>
              <a:rPr lang="en-CA" noProof="0" dirty="0">
                <a:solidFill>
                  <a:srgbClr val="002060"/>
                </a:solidFill>
              </a:rPr>
            </a:br>
            <a:endParaRPr lang="en-CA" noProof="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0710"/>
            <a:ext cx="10515600" cy="546561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noProof="0" dirty="0"/>
          </a:p>
          <a:p>
            <a:pPr marL="0" indent="0">
              <a:buNone/>
            </a:pP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6. After completing steps 1 through 5, add the necessary quantity of OH</a:t>
            </a:r>
            <a:r>
              <a:rPr lang="en-CA" b="1" baseline="30000" noProof="0" dirty="0">
                <a:solidFill>
                  <a:schemeClr val="accent2">
                    <a:lumMod val="50000"/>
                  </a:schemeClr>
                </a:solidFill>
              </a:rPr>
              <a:t>–</a:t>
            </a: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 ions to neutralize the H</a:t>
            </a:r>
            <a:r>
              <a:rPr lang="en-CA" b="1" baseline="30000" noProof="0" dirty="0">
                <a:solidFill>
                  <a:schemeClr val="accent2">
                    <a:lumMod val="50000"/>
                  </a:schemeClr>
                </a:solidFill>
              </a:rPr>
              <a:t>+</a:t>
            </a: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 ions added in step 5. </a:t>
            </a:r>
          </a:p>
          <a:p>
            <a:pPr marL="0" indent="0">
              <a:buNone/>
            </a:pPr>
            <a:r>
              <a:rPr lang="en-CA" noProof="0" dirty="0">
                <a:solidFill>
                  <a:schemeClr val="accent1">
                    <a:lumMod val="50000"/>
                  </a:schemeClr>
                </a:solidFill>
              </a:rPr>
              <a:t>Make sure to add the same quantity of OH</a:t>
            </a:r>
            <a:r>
              <a:rPr lang="en-CA" b="1" baseline="30000" noProof="0" dirty="0">
                <a:solidFill>
                  <a:schemeClr val="accent1">
                    <a:lumMod val="50000"/>
                  </a:schemeClr>
                </a:solidFill>
              </a:rPr>
              <a:t>–</a:t>
            </a:r>
            <a:r>
              <a:rPr lang="en-CA" noProof="0" dirty="0">
                <a:solidFill>
                  <a:schemeClr val="accent1">
                    <a:lumMod val="50000"/>
                  </a:schemeClr>
                </a:solidFill>
              </a:rPr>
              <a:t> ions to both sides of the chemical equation. Once this is done, combine H</a:t>
            </a:r>
            <a:r>
              <a:rPr lang="en-CA" b="1" baseline="30000" noProof="0" dirty="0">
                <a:solidFill>
                  <a:schemeClr val="accent1">
                    <a:lumMod val="50000"/>
                  </a:schemeClr>
                </a:solidFill>
              </a:rPr>
              <a:t>+</a:t>
            </a:r>
            <a:r>
              <a:rPr lang="en-CA" noProof="0" dirty="0">
                <a:solidFill>
                  <a:schemeClr val="accent1">
                    <a:lumMod val="50000"/>
                  </a:schemeClr>
                </a:solidFill>
              </a:rPr>
              <a:t> and OH</a:t>
            </a:r>
            <a:r>
              <a:rPr lang="en-CA" b="1" baseline="30000" noProof="0" dirty="0">
                <a:solidFill>
                  <a:schemeClr val="accent1">
                    <a:lumMod val="50000"/>
                  </a:schemeClr>
                </a:solidFill>
              </a:rPr>
              <a:t>–</a:t>
            </a:r>
            <a:r>
              <a:rPr lang="en-CA" noProof="0" dirty="0">
                <a:solidFill>
                  <a:schemeClr val="accent1">
                    <a:lumMod val="50000"/>
                  </a:schemeClr>
                </a:solidFill>
              </a:rPr>
              <a:t> ions to form H</a:t>
            </a:r>
            <a:r>
              <a:rPr lang="en-CA" baseline="-25000" noProof="0" dirty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en-CA" noProof="0" dirty="0">
                <a:solidFill>
                  <a:schemeClr val="accent1">
                    <a:lumMod val="50000"/>
                  </a:schemeClr>
                </a:solidFill>
              </a:rPr>
              <a:t>O. </a:t>
            </a:r>
          </a:p>
          <a:p>
            <a:pPr marL="0" indent="0">
              <a:buNone/>
            </a:pPr>
            <a:r>
              <a:rPr lang="en-CA" noProof="0" dirty="0">
                <a:solidFill>
                  <a:schemeClr val="accent6">
                    <a:lumMod val="50000"/>
                  </a:schemeClr>
                </a:solidFill>
              </a:rPr>
              <a:t>Cancel water molecules as appropriate so that water appears only on one side of the equation</a:t>
            </a:r>
          </a:p>
          <a:p>
            <a:pPr marL="0" indent="0">
              <a:buNone/>
            </a:pPr>
            <a:endParaRPr lang="en-CA" noProof="0" dirty="0"/>
          </a:p>
          <a:p>
            <a:pPr marL="0" indent="0">
              <a:buNone/>
            </a:pPr>
            <a:r>
              <a:rPr lang="en-CA" noProof="0" dirty="0"/>
              <a:t>	</a:t>
            </a:r>
            <a:r>
              <a:rPr lang="en-CA" noProof="0" dirty="0">
                <a:solidFill>
                  <a:srgbClr val="C00000"/>
                </a:solidFill>
              </a:rPr>
              <a:t>Be sure to do a final check for:  mass/charge/LEO &amp; GER </a:t>
            </a:r>
          </a:p>
          <a:p>
            <a:pPr marL="0" indent="0">
              <a:buNone/>
            </a:pPr>
            <a:endParaRPr lang="en-CA" noProof="0" dirty="0">
              <a:solidFill>
                <a:srgbClr val="C000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593273" y="5254089"/>
            <a:ext cx="8666019" cy="519545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3325367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741" y="812306"/>
            <a:ext cx="11159838" cy="59572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noProof="0" dirty="0">
                <a:solidFill>
                  <a:srgbClr val="C00000"/>
                </a:solidFill>
              </a:rPr>
              <a:t>Step 1. Assign ON; identify LEO and GER</a:t>
            </a:r>
          </a:p>
          <a:p>
            <a:pPr marL="0" indent="0">
              <a:buNone/>
            </a:pPr>
            <a:endParaRPr lang="en-CA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CA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CA" sz="4000" noProof="0" dirty="0">
                <a:solidFill>
                  <a:srgbClr val="0070C0"/>
                </a:solidFill>
              </a:rPr>
              <a:t>   Fe</a:t>
            </a:r>
            <a:r>
              <a:rPr lang="en-CA" sz="4000" baseline="30000" noProof="0" dirty="0"/>
              <a:t>2+</a:t>
            </a:r>
            <a:r>
              <a:rPr lang="en-CA" sz="4000" noProof="0" dirty="0">
                <a:solidFill>
                  <a:srgbClr val="0070C0"/>
                </a:solidFill>
              </a:rPr>
              <a:t>(</a:t>
            </a:r>
            <a:r>
              <a:rPr lang="en-CA" sz="4000" noProof="0" dirty="0" err="1">
                <a:solidFill>
                  <a:srgbClr val="0070C0"/>
                </a:solidFill>
              </a:rPr>
              <a:t>aq</a:t>
            </a:r>
            <a:r>
              <a:rPr lang="en-CA" sz="4000" noProof="0" dirty="0">
                <a:solidFill>
                  <a:srgbClr val="0070C0"/>
                </a:solidFill>
              </a:rPr>
              <a:t>)  +  MnO</a:t>
            </a:r>
            <a:r>
              <a:rPr lang="en-CA" sz="4000" baseline="-25000" noProof="0" dirty="0">
                <a:solidFill>
                  <a:srgbClr val="0070C0"/>
                </a:solidFill>
              </a:rPr>
              <a:t>4</a:t>
            </a:r>
            <a:r>
              <a:rPr lang="en-CA" sz="4000" b="1" baseline="30000" noProof="0" dirty="0">
                <a:solidFill>
                  <a:srgbClr val="0070C0"/>
                </a:solidFill>
              </a:rPr>
              <a:t>-</a:t>
            </a:r>
            <a:r>
              <a:rPr lang="en-CA" sz="4000" noProof="0" dirty="0">
                <a:solidFill>
                  <a:srgbClr val="0070C0"/>
                </a:solidFill>
              </a:rPr>
              <a:t>(</a:t>
            </a:r>
            <a:r>
              <a:rPr lang="en-CA" sz="4000" noProof="0" dirty="0" err="1">
                <a:solidFill>
                  <a:srgbClr val="0070C0"/>
                </a:solidFill>
              </a:rPr>
              <a:t>aq</a:t>
            </a:r>
            <a:r>
              <a:rPr lang="en-CA" sz="4000" noProof="0" dirty="0">
                <a:solidFill>
                  <a:srgbClr val="0070C0"/>
                </a:solidFill>
              </a:rPr>
              <a:t>)  </a:t>
            </a:r>
            <a:r>
              <a:rPr lang="en-CA" sz="4000" noProof="0" dirty="0">
                <a:solidFill>
                  <a:srgbClr val="0070C0"/>
                </a:solidFill>
                <a:sym typeface="Wingdings" panose="05000000000000000000" pitchFamily="2" charset="2"/>
              </a:rPr>
              <a:t>     Fe</a:t>
            </a:r>
            <a:r>
              <a:rPr lang="en-CA" sz="4000" baseline="30000" noProof="0" dirty="0">
                <a:sym typeface="Wingdings" panose="05000000000000000000" pitchFamily="2" charset="2"/>
              </a:rPr>
              <a:t>3+</a:t>
            </a:r>
            <a:r>
              <a:rPr lang="en-CA" sz="4000" noProof="0" dirty="0">
                <a:solidFill>
                  <a:srgbClr val="0070C0"/>
                </a:solidFill>
                <a:sym typeface="Wingdings" panose="05000000000000000000" pitchFamily="2" charset="2"/>
              </a:rPr>
              <a:t>(</a:t>
            </a:r>
            <a:r>
              <a:rPr lang="en-CA" sz="4000" noProof="0" dirty="0" err="1">
                <a:solidFill>
                  <a:srgbClr val="0070C0"/>
                </a:solidFill>
                <a:sym typeface="Wingdings" panose="05000000000000000000" pitchFamily="2" charset="2"/>
              </a:rPr>
              <a:t>aq</a:t>
            </a:r>
            <a:r>
              <a:rPr lang="en-CA" sz="4000" noProof="0" dirty="0">
                <a:solidFill>
                  <a:srgbClr val="0070C0"/>
                </a:solidFill>
                <a:sym typeface="Wingdings" panose="05000000000000000000" pitchFamily="2" charset="2"/>
              </a:rPr>
              <a:t>)  +  Mn</a:t>
            </a:r>
            <a:r>
              <a:rPr lang="en-CA" sz="4000" baseline="30000" noProof="0" dirty="0">
                <a:sym typeface="Wingdings" panose="05000000000000000000" pitchFamily="2" charset="2"/>
              </a:rPr>
              <a:t>2+</a:t>
            </a:r>
            <a:r>
              <a:rPr lang="en-CA" sz="4000" noProof="0" dirty="0">
                <a:solidFill>
                  <a:srgbClr val="0070C0"/>
                </a:solidFill>
                <a:sym typeface="Wingdings" panose="05000000000000000000" pitchFamily="2" charset="2"/>
              </a:rPr>
              <a:t>(</a:t>
            </a:r>
            <a:r>
              <a:rPr lang="en-CA" sz="4000" noProof="0" dirty="0" err="1">
                <a:solidFill>
                  <a:srgbClr val="0070C0"/>
                </a:solidFill>
                <a:sym typeface="Wingdings" panose="05000000000000000000" pitchFamily="2" charset="2"/>
              </a:rPr>
              <a:t>aq</a:t>
            </a:r>
            <a:r>
              <a:rPr lang="en-CA" sz="4000" noProof="0" dirty="0">
                <a:solidFill>
                  <a:srgbClr val="0070C0"/>
                </a:solidFill>
                <a:sym typeface="Wingdings" panose="05000000000000000000" pitchFamily="2" charset="2"/>
              </a:rPr>
              <a:t>) </a:t>
            </a:r>
            <a:endParaRPr lang="en-CA" sz="4000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CA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CA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CA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CA" noProof="0" dirty="0">
                <a:solidFill>
                  <a:srgbClr val="C00000"/>
                </a:solidFill>
              </a:rPr>
              <a:t>Step 2. Make sure that the same quantity of atoms undergo LEO &amp; GER </a:t>
            </a:r>
          </a:p>
          <a:p>
            <a:pPr marL="0" indent="0">
              <a:buNone/>
            </a:pPr>
            <a:r>
              <a:rPr lang="en-CA" noProof="0" dirty="0">
                <a:solidFill>
                  <a:srgbClr val="C00000"/>
                </a:solidFill>
              </a:rPr>
              <a:t>Step 3. Equalize the quantity of electrons LEO and GER </a:t>
            </a:r>
          </a:p>
          <a:p>
            <a:pPr marL="0" indent="0">
              <a:buNone/>
            </a:pPr>
            <a:r>
              <a:rPr lang="en-CA" noProof="0" dirty="0">
                <a:solidFill>
                  <a:srgbClr val="002060"/>
                </a:solidFill>
              </a:rPr>
              <a:t>In this case: </a:t>
            </a:r>
            <a:r>
              <a:rPr lang="en-CA" noProof="0" dirty="0">
                <a:solidFill>
                  <a:srgbClr val="7030A0"/>
                </a:solidFill>
              </a:rPr>
              <a:t>5 X (LEO 1e-)  =  5 e- LEO </a:t>
            </a:r>
            <a:r>
              <a:rPr lang="en-CA" noProof="0" dirty="0">
                <a:solidFill>
                  <a:schemeClr val="accent6">
                    <a:lumMod val="50000"/>
                  </a:schemeClr>
                </a:solidFill>
              </a:rPr>
              <a:t>= 5e- GER</a:t>
            </a:r>
            <a:r>
              <a:rPr lang="en-CA" noProof="0" dirty="0">
                <a:solidFill>
                  <a:srgbClr val="C00000"/>
                </a:solidFill>
              </a:rPr>
              <a:t> </a:t>
            </a:r>
            <a:r>
              <a:rPr lang="en-CA" noProof="0" dirty="0">
                <a:sym typeface="Wingdings" panose="05000000000000000000" pitchFamily="2" charset="2"/>
              </a:rPr>
              <a:t> Adjust coefficients above</a:t>
            </a:r>
            <a:endParaRPr lang="en-CA" noProof="0" dirty="0"/>
          </a:p>
        </p:txBody>
      </p:sp>
      <p:sp>
        <p:nvSpPr>
          <p:cNvPr id="4" name="Rounded Rectangle 3"/>
          <p:cNvSpPr/>
          <p:nvPr/>
        </p:nvSpPr>
        <p:spPr>
          <a:xfrm>
            <a:off x="5262169" y="2036138"/>
            <a:ext cx="907472" cy="3532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acidic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062958" y="2051772"/>
            <a:ext cx="609600" cy="332511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>
                <a:solidFill>
                  <a:schemeClr val="tx1"/>
                </a:solidFill>
              </a:rPr>
              <a:t>+VII</a:t>
            </a:r>
          </a:p>
        </p:txBody>
      </p:sp>
      <p:sp>
        <p:nvSpPr>
          <p:cNvPr id="7" name="Arc 6"/>
          <p:cNvSpPr/>
          <p:nvPr/>
        </p:nvSpPr>
        <p:spPr>
          <a:xfrm>
            <a:off x="1213685" y="1750819"/>
            <a:ext cx="5562599" cy="1266929"/>
          </a:xfrm>
          <a:prstGeom prst="arc">
            <a:avLst>
              <a:gd name="adj1" fmla="val 10940955"/>
              <a:gd name="adj2" fmla="val 0"/>
            </a:avLst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8" name="Arc 7"/>
          <p:cNvSpPr/>
          <p:nvPr/>
        </p:nvSpPr>
        <p:spPr>
          <a:xfrm rot="10433901">
            <a:off x="3614094" y="1789017"/>
            <a:ext cx="6324379" cy="1780573"/>
          </a:xfrm>
          <a:prstGeom prst="arc">
            <a:avLst>
              <a:gd name="adj1" fmla="val 11615626"/>
              <a:gd name="adj2" fmla="val 0"/>
            </a:avLst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0" name="Rounded Rectangle 9"/>
          <p:cNvSpPr/>
          <p:nvPr/>
        </p:nvSpPr>
        <p:spPr>
          <a:xfrm>
            <a:off x="5669838" y="1256593"/>
            <a:ext cx="1848170" cy="540327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noProof="0" dirty="0">
                <a:solidFill>
                  <a:srgbClr val="7030A0"/>
                </a:solidFill>
              </a:rPr>
              <a:t>LEO 1e-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616065" y="3790909"/>
            <a:ext cx="1848170" cy="540327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noProof="0" dirty="0">
                <a:solidFill>
                  <a:schemeClr val="accent6">
                    <a:lumMod val="50000"/>
                  </a:schemeClr>
                </a:solidFill>
              </a:rPr>
              <a:t>GER 5e-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77905" y="2297312"/>
            <a:ext cx="505690" cy="72043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noProof="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034460" y="2319086"/>
            <a:ext cx="505690" cy="72043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noProof="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3" name="5-Point Star 12"/>
          <p:cNvSpPr/>
          <p:nvPr/>
        </p:nvSpPr>
        <p:spPr>
          <a:xfrm>
            <a:off x="10720201" y="4578432"/>
            <a:ext cx="547255" cy="34636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3454880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10" grpId="0" animBg="1"/>
      <p:bldP spid="11" grpId="0" animBg="1"/>
      <p:bldP spid="12" grpId="0" animBg="1"/>
      <p:bldP spid="14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764" y="367145"/>
            <a:ext cx="10515600" cy="61316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noProof="0" dirty="0"/>
              <a:t>So far:</a:t>
            </a:r>
          </a:p>
          <a:p>
            <a:pPr marL="0" indent="0">
              <a:buNone/>
            </a:pPr>
            <a:r>
              <a:rPr lang="en-CA" noProof="0" dirty="0">
                <a:solidFill>
                  <a:srgbClr val="0070C0"/>
                </a:solidFill>
              </a:rPr>
              <a:t>	</a:t>
            </a:r>
            <a:r>
              <a:rPr lang="en-CA" sz="3600" noProof="0" dirty="0"/>
              <a:t>5</a:t>
            </a:r>
            <a:r>
              <a:rPr lang="en-CA" sz="3600" noProof="0" dirty="0">
                <a:solidFill>
                  <a:srgbClr val="0070C0"/>
                </a:solidFill>
              </a:rPr>
              <a:t> Fe</a:t>
            </a:r>
            <a:r>
              <a:rPr lang="en-CA" sz="3600" b="1" baseline="30000" noProof="0" dirty="0">
                <a:solidFill>
                  <a:srgbClr val="0070C0"/>
                </a:solidFill>
              </a:rPr>
              <a:t>2+</a:t>
            </a:r>
            <a:r>
              <a:rPr lang="en-CA" sz="3600" noProof="0" dirty="0">
                <a:solidFill>
                  <a:srgbClr val="0070C0"/>
                </a:solidFill>
              </a:rPr>
              <a:t>(</a:t>
            </a:r>
            <a:r>
              <a:rPr lang="en-CA" sz="3600" noProof="0" dirty="0" err="1">
                <a:solidFill>
                  <a:srgbClr val="0070C0"/>
                </a:solidFill>
              </a:rPr>
              <a:t>aq</a:t>
            </a:r>
            <a:r>
              <a:rPr lang="en-CA" sz="3600" noProof="0" dirty="0">
                <a:solidFill>
                  <a:srgbClr val="0070C0"/>
                </a:solidFill>
              </a:rPr>
              <a:t>)  +  MnO</a:t>
            </a:r>
            <a:r>
              <a:rPr lang="en-CA" sz="3600" baseline="-25000" noProof="0" dirty="0">
                <a:solidFill>
                  <a:srgbClr val="0070C0"/>
                </a:solidFill>
              </a:rPr>
              <a:t>4</a:t>
            </a:r>
            <a:r>
              <a:rPr lang="en-CA" sz="3600" b="1" baseline="30000" noProof="0" dirty="0">
                <a:solidFill>
                  <a:srgbClr val="0070C0"/>
                </a:solidFill>
              </a:rPr>
              <a:t>-</a:t>
            </a:r>
            <a:r>
              <a:rPr lang="en-CA" sz="3600" noProof="0" dirty="0">
                <a:solidFill>
                  <a:srgbClr val="0070C0"/>
                </a:solidFill>
              </a:rPr>
              <a:t>(</a:t>
            </a:r>
            <a:r>
              <a:rPr lang="en-CA" sz="3600" noProof="0" dirty="0" err="1">
                <a:solidFill>
                  <a:srgbClr val="0070C0"/>
                </a:solidFill>
              </a:rPr>
              <a:t>aq</a:t>
            </a:r>
            <a:r>
              <a:rPr lang="en-CA" sz="3600" noProof="0" dirty="0">
                <a:solidFill>
                  <a:srgbClr val="0070C0"/>
                </a:solidFill>
              </a:rPr>
              <a:t>)  </a:t>
            </a:r>
            <a:r>
              <a:rPr lang="en-CA" sz="3600" noProof="0" dirty="0">
                <a:solidFill>
                  <a:srgbClr val="0070C0"/>
                </a:solidFill>
                <a:sym typeface="Wingdings" panose="05000000000000000000" pitchFamily="2" charset="2"/>
              </a:rPr>
              <a:t>  </a:t>
            </a:r>
            <a:r>
              <a:rPr lang="en-CA" sz="3600" noProof="0" dirty="0">
                <a:sym typeface="Wingdings" panose="05000000000000000000" pitchFamily="2" charset="2"/>
              </a:rPr>
              <a:t>5</a:t>
            </a:r>
            <a:r>
              <a:rPr lang="en-CA" sz="3600" noProof="0" dirty="0">
                <a:solidFill>
                  <a:srgbClr val="0070C0"/>
                </a:solidFill>
                <a:sym typeface="Wingdings" panose="05000000000000000000" pitchFamily="2" charset="2"/>
              </a:rPr>
              <a:t> Fe</a:t>
            </a:r>
            <a:r>
              <a:rPr lang="en-CA" sz="3600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3+</a:t>
            </a:r>
            <a:r>
              <a:rPr lang="en-CA" sz="3600" noProof="0" dirty="0">
                <a:solidFill>
                  <a:srgbClr val="0070C0"/>
                </a:solidFill>
                <a:sym typeface="Wingdings" panose="05000000000000000000" pitchFamily="2" charset="2"/>
              </a:rPr>
              <a:t>(</a:t>
            </a:r>
            <a:r>
              <a:rPr lang="en-CA" sz="3600" noProof="0" dirty="0" err="1">
                <a:solidFill>
                  <a:srgbClr val="0070C0"/>
                </a:solidFill>
                <a:sym typeface="Wingdings" panose="05000000000000000000" pitchFamily="2" charset="2"/>
              </a:rPr>
              <a:t>aq</a:t>
            </a:r>
            <a:r>
              <a:rPr lang="en-CA" sz="3600" noProof="0" dirty="0">
                <a:solidFill>
                  <a:srgbClr val="0070C0"/>
                </a:solidFill>
                <a:sym typeface="Wingdings" panose="05000000000000000000" pitchFamily="2" charset="2"/>
              </a:rPr>
              <a:t>)  +  Mn</a:t>
            </a:r>
            <a:r>
              <a:rPr lang="en-CA" sz="3600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2+</a:t>
            </a:r>
            <a:r>
              <a:rPr lang="en-CA" sz="3600" noProof="0" dirty="0">
                <a:solidFill>
                  <a:srgbClr val="0070C0"/>
                </a:solidFill>
                <a:sym typeface="Wingdings" panose="05000000000000000000" pitchFamily="2" charset="2"/>
              </a:rPr>
              <a:t>(</a:t>
            </a:r>
            <a:r>
              <a:rPr lang="en-CA" sz="3600" noProof="0" dirty="0" err="1">
                <a:solidFill>
                  <a:srgbClr val="0070C0"/>
                </a:solidFill>
                <a:sym typeface="Wingdings" panose="05000000000000000000" pitchFamily="2" charset="2"/>
              </a:rPr>
              <a:t>aq</a:t>
            </a:r>
            <a:r>
              <a:rPr lang="en-CA" sz="3600" noProof="0" dirty="0">
                <a:solidFill>
                  <a:srgbClr val="0070C0"/>
                </a:solidFill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endParaRPr lang="en-CA" sz="3600" noProof="0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noProof="0" dirty="0">
                <a:solidFill>
                  <a:srgbClr val="C00000"/>
                </a:solidFill>
                <a:sym typeface="Wingdings" panose="05000000000000000000" pitchFamily="2" charset="2"/>
              </a:rPr>
              <a:t>Step 4: </a:t>
            </a:r>
            <a:r>
              <a:rPr lang="en-CA" noProof="0" dirty="0">
                <a:solidFill>
                  <a:srgbClr val="C00000"/>
                </a:solidFill>
              </a:rPr>
              <a:t>Balance oxygen (O) by adding H</a:t>
            </a:r>
            <a:r>
              <a:rPr lang="en-CA" baseline="-25000" noProof="0" dirty="0">
                <a:solidFill>
                  <a:srgbClr val="C00000"/>
                </a:solidFill>
              </a:rPr>
              <a:t>2</a:t>
            </a:r>
            <a:r>
              <a:rPr lang="en-CA" noProof="0" dirty="0">
                <a:solidFill>
                  <a:srgbClr val="C00000"/>
                </a:solidFill>
              </a:rPr>
              <a:t>O to the appropriate side of the equation, if necessary</a:t>
            </a:r>
          </a:p>
          <a:p>
            <a:pPr marL="0" indent="0">
              <a:buNone/>
            </a:pPr>
            <a:endParaRPr lang="en-CA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CA" noProof="0" dirty="0">
                <a:solidFill>
                  <a:srgbClr val="00B050"/>
                </a:solidFill>
              </a:rPr>
              <a:t>In this case </a:t>
            </a:r>
            <a:r>
              <a:rPr lang="en-CA" noProof="0" dirty="0">
                <a:solidFill>
                  <a:srgbClr val="00B050"/>
                </a:solidFill>
                <a:sym typeface="Wingdings" panose="05000000000000000000" pitchFamily="2" charset="2"/>
              </a:rPr>
              <a:t> need 4 O atoms on RHS  therefore add 4 HOH to RHS</a:t>
            </a:r>
          </a:p>
          <a:p>
            <a:pPr marL="0" indent="0">
              <a:buNone/>
            </a:pPr>
            <a:endParaRPr lang="en-CA" noProof="0" dirty="0">
              <a:solidFill>
                <a:srgbClr val="C0000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3200" noProof="0" dirty="0"/>
              <a:t>5</a:t>
            </a:r>
            <a:r>
              <a:rPr lang="en-CA" sz="3200" noProof="0" dirty="0">
                <a:solidFill>
                  <a:srgbClr val="0070C0"/>
                </a:solidFill>
              </a:rPr>
              <a:t> Fe</a:t>
            </a:r>
            <a:r>
              <a:rPr lang="en-CA" sz="3200" b="1" baseline="30000" noProof="0" dirty="0">
                <a:solidFill>
                  <a:srgbClr val="0070C0"/>
                </a:solidFill>
              </a:rPr>
              <a:t>2+</a:t>
            </a:r>
            <a:r>
              <a:rPr lang="en-CA" sz="3200" noProof="0" dirty="0">
                <a:solidFill>
                  <a:srgbClr val="0070C0"/>
                </a:solidFill>
              </a:rPr>
              <a:t>(</a:t>
            </a:r>
            <a:r>
              <a:rPr lang="en-CA" sz="3200" noProof="0" dirty="0" err="1">
                <a:solidFill>
                  <a:srgbClr val="0070C0"/>
                </a:solidFill>
              </a:rPr>
              <a:t>aq</a:t>
            </a:r>
            <a:r>
              <a:rPr lang="en-CA" sz="3200" noProof="0" dirty="0">
                <a:solidFill>
                  <a:srgbClr val="0070C0"/>
                </a:solidFill>
              </a:rPr>
              <a:t>)  +  MnO</a:t>
            </a:r>
            <a:r>
              <a:rPr lang="en-CA" sz="3200" baseline="-25000" noProof="0" dirty="0">
                <a:solidFill>
                  <a:srgbClr val="0070C0"/>
                </a:solidFill>
              </a:rPr>
              <a:t>4</a:t>
            </a:r>
            <a:r>
              <a:rPr lang="en-CA" sz="3200" b="1" baseline="30000" noProof="0" dirty="0">
                <a:solidFill>
                  <a:srgbClr val="0070C0"/>
                </a:solidFill>
              </a:rPr>
              <a:t>-</a:t>
            </a:r>
            <a:r>
              <a:rPr lang="en-CA" sz="3200" noProof="0" dirty="0">
                <a:solidFill>
                  <a:srgbClr val="0070C0"/>
                </a:solidFill>
              </a:rPr>
              <a:t>(</a:t>
            </a:r>
            <a:r>
              <a:rPr lang="en-CA" sz="3200" noProof="0" dirty="0" err="1">
                <a:solidFill>
                  <a:srgbClr val="0070C0"/>
                </a:solidFill>
              </a:rPr>
              <a:t>aq</a:t>
            </a:r>
            <a:r>
              <a:rPr lang="en-CA" sz="3200" noProof="0" dirty="0">
                <a:solidFill>
                  <a:srgbClr val="0070C0"/>
                </a:solidFill>
              </a:rPr>
              <a:t>)  </a:t>
            </a:r>
            <a:r>
              <a:rPr lang="en-CA" sz="3200" noProof="0" dirty="0">
                <a:solidFill>
                  <a:srgbClr val="0070C0"/>
                </a:solidFill>
                <a:sym typeface="Wingdings" panose="05000000000000000000" pitchFamily="2" charset="2"/>
              </a:rPr>
              <a:t>  </a:t>
            </a:r>
            <a:r>
              <a:rPr lang="en-CA" sz="3200" noProof="0" dirty="0">
                <a:sym typeface="Wingdings" panose="05000000000000000000" pitchFamily="2" charset="2"/>
              </a:rPr>
              <a:t>5</a:t>
            </a:r>
            <a:r>
              <a:rPr lang="en-CA" sz="3200" noProof="0" dirty="0">
                <a:solidFill>
                  <a:srgbClr val="0070C0"/>
                </a:solidFill>
                <a:sym typeface="Wingdings" panose="05000000000000000000" pitchFamily="2" charset="2"/>
              </a:rPr>
              <a:t> Fe</a:t>
            </a:r>
            <a:r>
              <a:rPr lang="en-CA" sz="3200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3+</a:t>
            </a:r>
            <a:r>
              <a:rPr lang="en-CA" sz="3200" noProof="0" dirty="0">
                <a:solidFill>
                  <a:srgbClr val="0070C0"/>
                </a:solidFill>
                <a:sym typeface="Wingdings" panose="05000000000000000000" pitchFamily="2" charset="2"/>
              </a:rPr>
              <a:t>(</a:t>
            </a:r>
            <a:r>
              <a:rPr lang="en-CA" sz="3200" noProof="0" dirty="0" err="1">
                <a:solidFill>
                  <a:srgbClr val="0070C0"/>
                </a:solidFill>
                <a:sym typeface="Wingdings" panose="05000000000000000000" pitchFamily="2" charset="2"/>
              </a:rPr>
              <a:t>aq</a:t>
            </a:r>
            <a:r>
              <a:rPr lang="en-CA" sz="3200" noProof="0" dirty="0">
                <a:solidFill>
                  <a:srgbClr val="0070C0"/>
                </a:solidFill>
                <a:sym typeface="Wingdings" panose="05000000000000000000" pitchFamily="2" charset="2"/>
              </a:rPr>
              <a:t>)  +  Mn</a:t>
            </a:r>
            <a:r>
              <a:rPr lang="en-CA" sz="3200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2+</a:t>
            </a:r>
            <a:r>
              <a:rPr lang="en-CA" sz="3200" noProof="0" dirty="0">
                <a:solidFill>
                  <a:srgbClr val="0070C0"/>
                </a:solidFill>
                <a:sym typeface="Wingdings" panose="05000000000000000000" pitchFamily="2" charset="2"/>
              </a:rPr>
              <a:t>(</a:t>
            </a:r>
            <a:r>
              <a:rPr lang="en-CA" sz="3200" noProof="0" dirty="0" err="1">
                <a:solidFill>
                  <a:srgbClr val="0070C0"/>
                </a:solidFill>
                <a:sym typeface="Wingdings" panose="05000000000000000000" pitchFamily="2" charset="2"/>
              </a:rPr>
              <a:t>aq</a:t>
            </a:r>
            <a:r>
              <a:rPr lang="en-CA" sz="3200" noProof="0" dirty="0">
                <a:solidFill>
                  <a:srgbClr val="0070C0"/>
                </a:solidFill>
                <a:sym typeface="Wingdings" panose="05000000000000000000" pitchFamily="2" charset="2"/>
              </a:rPr>
              <a:t>)  </a:t>
            </a:r>
            <a:r>
              <a:rPr lang="en-CA" sz="3200" noProof="0" dirty="0">
                <a:solidFill>
                  <a:srgbClr val="00B050"/>
                </a:solidFill>
                <a:sym typeface="Wingdings" panose="05000000000000000000" pitchFamily="2" charset="2"/>
              </a:rPr>
              <a:t>+  4 HOH</a:t>
            </a:r>
          </a:p>
          <a:p>
            <a:pPr marL="0" indent="0">
              <a:buNone/>
            </a:pPr>
            <a:endParaRPr lang="en-CA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CA" noProof="0" dirty="0">
                <a:solidFill>
                  <a:schemeClr val="accent2">
                    <a:lumMod val="50000"/>
                  </a:schemeClr>
                </a:solidFill>
                <a:sym typeface="Wingdings" panose="05000000000000000000" pitchFamily="2" charset="2"/>
              </a:rPr>
              <a:t>What element still needs to be balanced?   </a:t>
            </a:r>
            <a:endParaRPr lang="en-CA" noProof="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158595" y="5437415"/>
            <a:ext cx="1258784" cy="76843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400" noProof="0" dirty="0">
                <a:solidFill>
                  <a:schemeClr val="accent2">
                    <a:lumMod val="50000"/>
                  </a:schemeClr>
                </a:solidFill>
              </a:rPr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3166106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540327"/>
            <a:ext cx="10900063" cy="60890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noProof="0" dirty="0">
                <a:solidFill>
                  <a:srgbClr val="C00000"/>
                </a:solidFill>
              </a:rPr>
              <a:t>Step 5. For reactions that occur in </a:t>
            </a:r>
            <a:r>
              <a:rPr lang="en-CA" b="1" noProof="0" dirty="0">
                <a:solidFill>
                  <a:srgbClr val="C00000"/>
                </a:solidFill>
              </a:rPr>
              <a:t>acidic</a:t>
            </a:r>
            <a:r>
              <a:rPr lang="en-CA" noProof="0" dirty="0">
                <a:solidFill>
                  <a:srgbClr val="C00000"/>
                </a:solidFill>
              </a:rPr>
              <a:t> solution, balance hydrogen by adding H</a:t>
            </a:r>
            <a:r>
              <a:rPr lang="en-CA" baseline="30000" noProof="0" dirty="0">
                <a:solidFill>
                  <a:srgbClr val="C00000"/>
                </a:solidFill>
              </a:rPr>
              <a:t>+</a:t>
            </a:r>
            <a:r>
              <a:rPr lang="en-CA" noProof="0" dirty="0">
                <a:solidFill>
                  <a:srgbClr val="C00000"/>
                </a:solidFill>
              </a:rPr>
              <a:t> ions to the appropriate side of the equation, if necessary</a:t>
            </a:r>
          </a:p>
          <a:p>
            <a:pPr marL="0" indent="0">
              <a:buNone/>
            </a:pPr>
            <a:endParaRPr lang="en-CA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CA" sz="3200" noProof="0" dirty="0"/>
              <a:t>5</a:t>
            </a:r>
            <a:r>
              <a:rPr lang="en-CA" sz="3200" noProof="0" dirty="0">
                <a:solidFill>
                  <a:srgbClr val="0070C0"/>
                </a:solidFill>
              </a:rPr>
              <a:t> Fe</a:t>
            </a:r>
            <a:r>
              <a:rPr lang="en-CA" sz="3200" b="1" baseline="30000" noProof="0" dirty="0">
                <a:solidFill>
                  <a:srgbClr val="0070C0"/>
                </a:solidFill>
              </a:rPr>
              <a:t>2+</a:t>
            </a:r>
            <a:r>
              <a:rPr lang="en-CA" sz="3200" noProof="0" dirty="0">
                <a:solidFill>
                  <a:srgbClr val="0070C0"/>
                </a:solidFill>
              </a:rPr>
              <a:t>(</a:t>
            </a:r>
            <a:r>
              <a:rPr lang="en-CA" sz="3200" noProof="0" dirty="0" err="1">
                <a:solidFill>
                  <a:srgbClr val="0070C0"/>
                </a:solidFill>
              </a:rPr>
              <a:t>aq</a:t>
            </a:r>
            <a:r>
              <a:rPr lang="en-CA" sz="3200" noProof="0" dirty="0">
                <a:solidFill>
                  <a:srgbClr val="0070C0"/>
                </a:solidFill>
              </a:rPr>
              <a:t>)  +  MnO</a:t>
            </a:r>
            <a:r>
              <a:rPr lang="en-CA" sz="3200" baseline="-25000" noProof="0" dirty="0">
                <a:solidFill>
                  <a:srgbClr val="0070C0"/>
                </a:solidFill>
              </a:rPr>
              <a:t>4</a:t>
            </a:r>
            <a:r>
              <a:rPr lang="en-CA" sz="3200" b="1" baseline="30000" noProof="0" dirty="0">
                <a:solidFill>
                  <a:srgbClr val="0070C0"/>
                </a:solidFill>
              </a:rPr>
              <a:t>-</a:t>
            </a:r>
            <a:r>
              <a:rPr lang="en-CA" sz="3200" noProof="0" dirty="0">
                <a:solidFill>
                  <a:srgbClr val="0070C0"/>
                </a:solidFill>
              </a:rPr>
              <a:t>(</a:t>
            </a:r>
            <a:r>
              <a:rPr lang="en-CA" sz="3200" noProof="0" dirty="0" err="1">
                <a:solidFill>
                  <a:srgbClr val="0070C0"/>
                </a:solidFill>
              </a:rPr>
              <a:t>aq</a:t>
            </a:r>
            <a:r>
              <a:rPr lang="en-CA" sz="3200" noProof="0" dirty="0">
                <a:solidFill>
                  <a:srgbClr val="0070C0"/>
                </a:solidFill>
              </a:rPr>
              <a:t>)  </a:t>
            </a:r>
            <a:r>
              <a:rPr lang="en-CA" sz="3200" noProof="0" dirty="0">
                <a:solidFill>
                  <a:srgbClr val="0070C0"/>
                </a:solidFill>
                <a:sym typeface="Wingdings" panose="05000000000000000000" pitchFamily="2" charset="2"/>
              </a:rPr>
              <a:t>  </a:t>
            </a:r>
            <a:r>
              <a:rPr lang="en-CA" sz="3200" noProof="0" dirty="0">
                <a:sym typeface="Wingdings" panose="05000000000000000000" pitchFamily="2" charset="2"/>
              </a:rPr>
              <a:t>5</a:t>
            </a:r>
            <a:r>
              <a:rPr lang="en-CA" sz="3200" noProof="0" dirty="0">
                <a:solidFill>
                  <a:srgbClr val="0070C0"/>
                </a:solidFill>
                <a:sym typeface="Wingdings" panose="05000000000000000000" pitchFamily="2" charset="2"/>
              </a:rPr>
              <a:t> Fe</a:t>
            </a:r>
            <a:r>
              <a:rPr lang="en-CA" sz="3200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3+</a:t>
            </a:r>
            <a:r>
              <a:rPr lang="en-CA" sz="3200" noProof="0" dirty="0">
                <a:solidFill>
                  <a:srgbClr val="0070C0"/>
                </a:solidFill>
                <a:sym typeface="Wingdings" panose="05000000000000000000" pitchFamily="2" charset="2"/>
              </a:rPr>
              <a:t>(</a:t>
            </a:r>
            <a:r>
              <a:rPr lang="en-CA" sz="3200" noProof="0" dirty="0" err="1">
                <a:solidFill>
                  <a:srgbClr val="0070C0"/>
                </a:solidFill>
                <a:sym typeface="Wingdings" panose="05000000000000000000" pitchFamily="2" charset="2"/>
              </a:rPr>
              <a:t>aq</a:t>
            </a:r>
            <a:r>
              <a:rPr lang="en-CA" sz="3200" noProof="0" dirty="0">
                <a:solidFill>
                  <a:srgbClr val="0070C0"/>
                </a:solidFill>
                <a:sym typeface="Wingdings" panose="05000000000000000000" pitchFamily="2" charset="2"/>
              </a:rPr>
              <a:t>)  +  Mn</a:t>
            </a:r>
            <a:r>
              <a:rPr lang="en-CA" sz="3200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2+</a:t>
            </a:r>
            <a:r>
              <a:rPr lang="en-CA" sz="3200" noProof="0" dirty="0">
                <a:solidFill>
                  <a:srgbClr val="0070C0"/>
                </a:solidFill>
                <a:sym typeface="Wingdings" panose="05000000000000000000" pitchFamily="2" charset="2"/>
              </a:rPr>
              <a:t>(</a:t>
            </a:r>
            <a:r>
              <a:rPr lang="en-CA" sz="3200" noProof="0" dirty="0" err="1">
                <a:solidFill>
                  <a:srgbClr val="0070C0"/>
                </a:solidFill>
                <a:sym typeface="Wingdings" panose="05000000000000000000" pitchFamily="2" charset="2"/>
              </a:rPr>
              <a:t>aq</a:t>
            </a:r>
            <a:r>
              <a:rPr lang="en-CA" sz="3200" noProof="0" dirty="0">
                <a:solidFill>
                  <a:srgbClr val="0070C0"/>
                </a:solidFill>
                <a:sym typeface="Wingdings" panose="05000000000000000000" pitchFamily="2" charset="2"/>
              </a:rPr>
              <a:t>)  </a:t>
            </a:r>
            <a:r>
              <a:rPr lang="en-CA" sz="3200" noProof="0" dirty="0">
                <a:solidFill>
                  <a:srgbClr val="00B050"/>
                </a:solidFill>
                <a:sym typeface="Wingdings" panose="05000000000000000000" pitchFamily="2" charset="2"/>
              </a:rPr>
              <a:t>+  4 HOH</a:t>
            </a:r>
          </a:p>
          <a:p>
            <a:pPr marL="0" indent="0">
              <a:buNone/>
            </a:pPr>
            <a:endParaRPr lang="en-CA" sz="3200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In this case, need 8 H on LHS. </a:t>
            </a:r>
            <a:r>
              <a:rPr lang="en-CA" noProof="0" dirty="0">
                <a:solidFill>
                  <a:schemeClr val="accent2">
                    <a:lumMod val="50000"/>
                  </a:schemeClr>
                </a:solidFill>
                <a:sym typeface="Wingdings" panose="05000000000000000000" pitchFamily="2" charset="2"/>
              </a:rPr>
              <a:t> Therefore add 8 H</a:t>
            </a:r>
            <a:r>
              <a:rPr lang="en-CA" baseline="30000" noProof="0" dirty="0">
                <a:solidFill>
                  <a:schemeClr val="accent2">
                    <a:lumMod val="50000"/>
                  </a:schemeClr>
                </a:solidFill>
                <a:sym typeface="Wingdings" panose="05000000000000000000" pitchFamily="2" charset="2"/>
              </a:rPr>
              <a:t>+</a:t>
            </a:r>
            <a:r>
              <a:rPr lang="en-CA" noProof="0" dirty="0">
                <a:solidFill>
                  <a:schemeClr val="accent2">
                    <a:lumMod val="50000"/>
                  </a:schemeClr>
                </a:solidFill>
                <a:sym typeface="Wingdings" panose="05000000000000000000" pitchFamily="2" charset="2"/>
              </a:rPr>
              <a:t> to LHS</a:t>
            </a:r>
          </a:p>
          <a:p>
            <a:pPr marL="0" indent="0">
              <a:buNone/>
            </a:pPr>
            <a:endParaRPr lang="en-CA" noProof="0" dirty="0">
              <a:solidFill>
                <a:srgbClr val="C0000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8H</a:t>
            </a:r>
            <a:r>
              <a:rPr lang="en-CA" baseline="30000" noProof="0" dirty="0">
                <a:solidFill>
                  <a:schemeClr val="accent2">
                    <a:lumMod val="50000"/>
                  </a:schemeClr>
                </a:solidFill>
              </a:rPr>
              <a:t>+</a:t>
            </a: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en-CA" noProof="0" dirty="0" err="1">
                <a:solidFill>
                  <a:schemeClr val="accent2">
                    <a:lumMod val="50000"/>
                  </a:schemeClr>
                </a:solidFill>
              </a:rPr>
              <a:t>aq</a:t>
            </a:r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)</a:t>
            </a:r>
            <a:r>
              <a:rPr lang="en-CA" noProof="0" dirty="0"/>
              <a:t>  +  5</a:t>
            </a:r>
            <a:r>
              <a:rPr lang="en-CA" noProof="0" dirty="0">
                <a:solidFill>
                  <a:srgbClr val="0070C0"/>
                </a:solidFill>
              </a:rPr>
              <a:t> Fe</a:t>
            </a:r>
            <a:r>
              <a:rPr lang="en-CA" b="1" baseline="30000" noProof="0" dirty="0">
                <a:solidFill>
                  <a:srgbClr val="0070C0"/>
                </a:solidFill>
              </a:rPr>
              <a:t>2+</a:t>
            </a:r>
            <a:r>
              <a:rPr lang="en-CA" noProof="0" dirty="0">
                <a:solidFill>
                  <a:srgbClr val="0070C0"/>
                </a:solidFill>
              </a:rPr>
              <a:t>(</a:t>
            </a:r>
            <a:r>
              <a:rPr lang="en-CA" noProof="0" dirty="0" err="1">
                <a:solidFill>
                  <a:srgbClr val="0070C0"/>
                </a:solidFill>
              </a:rPr>
              <a:t>aq</a:t>
            </a:r>
            <a:r>
              <a:rPr lang="en-CA" noProof="0" dirty="0">
                <a:solidFill>
                  <a:srgbClr val="0070C0"/>
                </a:solidFill>
              </a:rPr>
              <a:t>)  +  MnO</a:t>
            </a:r>
            <a:r>
              <a:rPr lang="en-CA" baseline="-25000" noProof="0" dirty="0">
                <a:solidFill>
                  <a:srgbClr val="0070C0"/>
                </a:solidFill>
              </a:rPr>
              <a:t>4</a:t>
            </a:r>
            <a:r>
              <a:rPr lang="en-CA" b="1" baseline="30000" noProof="0" dirty="0">
                <a:solidFill>
                  <a:srgbClr val="0070C0"/>
                </a:solidFill>
              </a:rPr>
              <a:t>-</a:t>
            </a:r>
            <a:r>
              <a:rPr lang="en-CA" noProof="0" dirty="0">
                <a:solidFill>
                  <a:srgbClr val="0070C0"/>
                </a:solidFill>
              </a:rPr>
              <a:t>(</a:t>
            </a:r>
            <a:r>
              <a:rPr lang="en-CA" noProof="0" dirty="0" err="1">
                <a:solidFill>
                  <a:srgbClr val="0070C0"/>
                </a:solidFill>
              </a:rPr>
              <a:t>aq</a:t>
            </a:r>
            <a:r>
              <a:rPr lang="en-CA" noProof="0" dirty="0">
                <a:solidFill>
                  <a:srgbClr val="0070C0"/>
                </a:solidFill>
              </a:rPr>
              <a:t>)  </a:t>
            </a:r>
            <a:r>
              <a:rPr lang="en-CA" noProof="0" dirty="0">
                <a:solidFill>
                  <a:srgbClr val="0070C0"/>
                </a:solidFill>
                <a:sym typeface="Wingdings" panose="05000000000000000000" pitchFamily="2" charset="2"/>
              </a:rPr>
              <a:t>  </a:t>
            </a:r>
            <a:r>
              <a:rPr lang="en-CA" noProof="0" dirty="0">
                <a:sym typeface="Wingdings" panose="05000000000000000000" pitchFamily="2" charset="2"/>
              </a:rPr>
              <a:t>5</a:t>
            </a:r>
            <a:r>
              <a:rPr lang="en-CA" noProof="0" dirty="0">
                <a:solidFill>
                  <a:srgbClr val="0070C0"/>
                </a:solidFill>
                <a:sym typeface="Wingdings" panose="05000000000000000000" pitchFamily="2" charset="2"/>
              </a:rPr>
              <a:t> Fe</a:t>
            </a:r>
            <a:r>
              <a:rPr lang="en-CA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3+</a:t>
            </a:r>
            <a:r>
              <a:rPr lang="en-CA" noProof="0" dirty="0">
                <a:solidFill>
                  <a:srgbClr val="0070C0"/>
                </a:solidFill>
                <a:sym typeface="Wingdings" panose="05000000000000000000" pitchFamily="2" charset="2"/>
              </a:rPr>
              <a:t>(</a:t>
            </a:r>
            <a:r>
              <a:rPr lang="en-CA" noProof="0" dirty="0" err="1">
                <a:solidFill>
                  <a:srgbClr val="0070C0"/>
                </a:solidFill>
                <a:sym typeface="Wingdings" panose="05000000000000000000" pitchFamily="2" charset="2"/>
              </a:rPr>
              <a:t>aq</a:t>
            </a:r>
            <a:r>
              <a:rPr lang="en-CA" noProof="0" dirty="0">
                <a:solidFill>
                  <a:srgbClr val="0070C0"/>
                </a:solidFill>
                <a:sym typeface="Wingdings" panose="05000000000000000000" pitchFamily="2" charset="2"/>
              </a:rPr>
              <a:t>)  +  Mn</a:t>
            </a:r>
            <a:r>
              <a:rPr lang="en-CA" baseline="30000" noProof="0" dirty="0">
                <a:solidFill>
                  <a:srgbClr val="0070C0"/>
                </a:solidFill>
                <a:sym typeface="Wingdings" panose="05000000000000000000" pitchFamily="2" charset="2"/>
              </a:rPr>
              <a:t>2+</a:t>
            </a:r>
            <a:r>
              <a:rPr lang="en-CA" noProof="0" dirty="0">
                <a:solidFill>
                  <a:srgbClr val="0070C0"/>
                </a:solidFill>
                <a:sym typeface="Wingdings" panose="05000000000000000000" pitchFamily="2" charset="2"/>
              </a:rPr>
              <a:t>(</a:t>
            </a:r>
            <a:r>
              <a:rPr lang="en-CA" noProof="0" dirty="0" err="1">
                <a:solidFill>
                  <a:srgbClr val="0070C0"/>
                </a:solidFill>
                <a:sym typeface="Wingdings" panose="05000000000000000000" pitchFamily="2" charset="2"/>
              </a:rPr>
              <a:t>aq</a:t>
            </a:r>
            <a:r>
              <a:rPr lang="en-CA" noProof="0" dirty="0">
                <a:solidFill>
                  <a:srgbClr val="0070C0"/>
                </a:solidFill>
                <a:sym typeface="Wingdings" panose="05000000000000000000" pitchFamily="2" charset="2"/>
              </a:rPr>
              <a:t>)  </a:t>
            </a:r>
            <a:r>
              <a:rPr lang="en-CA" noProof="0" dirty="0">
                <a:solidFill>
                  <a:srgbClr val="00B050"/>
                </a:solidFill>
                <a:sym typeface="Wingdings" panose="05000000000000000000" pitchFamily="2" charset="2"/>
              </a:rPr>
              <a:t>+  4 HOH(l)</a:t>
            </a:r>
          </a:p>
          <a:p>
            <a:pPr marL="0" indent="0">
              <a:buNone/>
            </a:pPr>
            <a:r>
              <a:rPr lang="en-CA" noProof="0" dirty="0">
                <a:solidFill>
                  <a:schemeClr val="accent4">
                    <a:lumMod val="50000"/>
                  </a:schemeClr>
                </a:solidFill>
                <a:sym typeface="Wingdings" panose="05000000000000000000" pitchFamily="2" charset="2"/>
              </a:rPr>
              <a:t>Check:</a:t>
            </a:r>
          </a:p>
          <a:p>
            <a:pPr marL="514350" indent="-514350">
              <a:buAutoNum type="alphaLcParenR"/>
            </a:pPr>
            <a:r>
              <a:rPr lang="en-CA" noProof="0" dirty="0">
                <a:solidFill>
                  <a:schemeClr val="accent4">
                    <a:lumMod val="50000"/>
                  </a:schemeClr>
                </a:solidFill>
                <a:sym typeface="Wingdings" panose="05000000000000000000" pitchFamily="2" charset="2"/>
              </a:rPr>
              <a:t>LEO = GER (5  e- each in this case)</a:t>
            </a:r>
          </a:p>
          <a:p>
            <a:pPr marL="514350" indent="-514350">
              <a:buAutoNum type="alphaLcParenR"/>
            </a:pPr>
            <a:r>
              <a:rPr lang="en-CA" noProof="0" dirty="0">
                <a:solidFill>
                  <a:schemeClr val="accent4">
                    <a:lumMod val="50000"/>
                  </a:schemeClr>
                </a:solidFill>
                <a:sym typeface="Wingdings" panose="05000000000000000000" pitchFamily="2" charset="2"/>
              </a:rPr>
              <a:t>mass balances (same quantity of each type of atom on both sides)</a:t>
            </a:r>
          </a:p>
          <a:p>
            <a:pPr marL="514350" indent="-514350">
              <a:buAutoNum type="alphaLcParenR"/>
            </a:pPr>
            <a:r>
              <a:rPr lang="en-CA" noProof="0" dirty="0">
                <a:solidFill>
                  <a:schemeClr val="accent4">
                    <a:lumMod val="50000"/>
                  </a:schemeClr>
                </a:solidFill>
                <a:sym typeface="Wingdings" panose="05000000000000000000" pitchFamily="2" charset="2"/>
              </a:rPr>
              <a:t>total charge on LHS  =  total charge on RHS (17+ on each side)</a:t>
            </a:r>
          </a:p>
          <a:p>
            <a:pPr marL="514350" indent="-514350">
              <a:buAutoNum type="alphaLcParenR"/>
            </a:pPr>
            <a:endParaRPr lang="en-CA" noProof="0" dirty="0">
              <a:solidFill>
                <a:srgbClr val="00B05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CA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CA" noProof="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CA" noProof="0" dirty="0"/>
          </a:p>
        </p:txBody>
      </p:sp>
      <p:sp>
        <p:nvSpPr>
          <p:cNvPr id="4" name="5-Point Star 3"/>
          <p:cNvSpPr/>
          <p:nvPr/>
        </p:nvSpPr>
        <p:spPr>
          <a:xfrm>
            <a:off x="6352309" y="5084618"/>
            <a:ext cx="547255" cy="34636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5" name="5-Point Star 4"/>
          <p:cNvSpPr/>
          <p:nvPr/>
        </p:nvSpPr>
        <p:spPr>
          <a:xfrm>
            <a:off x="10411691" y="6144490"/>
            <a:ext cx="547255" cy="34636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6" name="5-Point Star 5"/>
          <p:cNvSpPr/>
          <p:nvPr/>
        </p:nvSpPr>
        <p:spPr>
          <a:xfrm>
            <a:off x="11049000" y="5590309"/>
            <a:ext cx="547255" cy="34636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7" name="Rounded Rectangle 6"/>
          <p:cNvSpPr/>
          <p:nvPr/>
        </p:nvSpPr>
        <p:spPr>
          <a:xfrm>
            <a:off x="3139416" y="5192794"/>
            <a:ext cx="315438" cy="30789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8" name="Rounded Rectangle 7"/>
          <p:cNvSpPr/>
          <p:nvPr/>
        </p:nvSpPr>
        <p:spPr>
          <a:xfrm>
            <a:off x="7654636" y="6082145"/>
            <a:ext cx="2687782" cy="48490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9" name="Rounded Rectangle 8"/>
          <p:cNvSpPr/>
          <p:nvPr/>
        </p:nvSpPr>
        <p:spPr>
          <a:xfrm>
            <a:off x="872836" y="4010739"/>
            <a:ext cx="10802093" cy="547256"/>
          </a:xfrm>
          <a:prstGeom prst="roundRect">
            <a:avLst>
              <a:gd name="adj" fmla="val 0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3773151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noProof="0" dirty="0">
                <a:solidFill>
                  <a:srgbClr val="002060"/>
                </a:solidFill>
              </a:rPr>
              <a:t>What about balancing redox equations that take place in BASIC solution?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01994"/>
          </a:xfrm>
        </p:spPr>
        <p:txBody>
          <a:bodyPr/>
          <a:lstStyle/>
          <a:p>
            <a:pPr marL="0" indent="0">
              <a:buNone/>
            </a:pPr>
            <a:r>
              <a:rPr lang="en-CA" sz="3200" noProof="0" dirty="0"/>
              <a:t>S</a:t>
            </a:r>
            <a:r>
              <a:rPr lang="en-CA" sz="3200" baseline="-25000" noProof="0" dirty="0"/>
              <a:t>2</a:t>
            </a:r>
            <a:r>
              <a:rPr lang="en-CA" sz="3200" noProof="0" dirty="0"/>
              <a:t>O</a:t>
            </a:r>
            <a:r>
              <a:rPr lang="en-CA" sz="3200" baseline="-25000" noProof="0" dirty="0"/>
              <a:t>3</a:t>
            </a:r>
            <a:r>
              <a:rPr lang="en-CA" sz="3200" baseline="30000" noProof="0" dirty="0"/>
              <a:t>2–</a:t>
            </a:r>
            <a:r>
              <a:rPr lang="en-CA" sz="3200" noProof="0" dirty="0"/>
              <a:t>  +  </a:t>
            </a:r>
            <a:r>
              <a:rPr lang="en-CA" sz="3200" noProof="0" dirty="0" err="1"/>
              <a:t>OCl</a:t>
            </a:r>
            <a:r>
              <a:rPr lang="en-CA" sz="3200" baseline="30000" noProof="0" dirty="0"/>
              <a:t>–</a:t>
            </a:r>
            <a:r>
              <a:rPr lang="en-CA" sz="3200" noProof="0" dirty="0"/>
              <a:t>  </a:t>
            </a:r>
            <a:r>
              <a:rPr lang="en-CA" sz="3200" noProof="0" dirty="0">
                <a:sym typeface="Wingdings" panose="05000000000000000000" pitchFamily="2" charset="2"/>
              </a:rPr>
              <a:t></a:t>
            </a:r>
            <a:r>
              <a:rPr lang="en-CA" sz="3200" noProof="0" dirty="0"/>
              <a:t>  SO</a:t>
            </a:r>
            <a:r>
              <a:rPr lang="en-CA" sz="3200" baseline="-25000" noProof="0" dirty="0"/>
              <a:t>4</a:t>
            </a:r>
            <a:r>
              <a:rPr lang="en-CA" sz="3200" baseline="30000" noProof="0" dirty="0"/>
              <a:t>2–</a:t>
            </a:r>
            <a:r>
              <a:rPr lang="en-CA" sz="3200" noProof="0" dirty="0"/>
              <a:t>  +  Cl</a:t>
            </a:r>
            <a:r>
              <a:rPr lang="en-CA" sz="3200" baseline="30000" noProof="0" dirty="0"/>
              <a:t>–  </a:t>
            </a:r>
            <a:r>
              <a:rPr lang="en-CA" sz="3200" noProof="0" dirty="0"/>
              <a:t>(basic solution)</a:t>
            </a:r>
          </a:p>
          <a:p>
            <a:pPr marL="0" indent="0">
              <a:buNone/>
            </a:pPr>
            <a:endParaRPr lang="en-CA" noProof="0" dirty="0"/>
          </a:p>
          <a:p>
            <a:pPr marL="0" indent="0">
              <a:buNone/>
            </a:pPr>
            <a:r>
              <a:rPr lang="en-CA" noProof="0" dirty="0">
                <a:solidFill>
                  <a:schemeClr val="accent5">
                    <a:lumMod val="75000"/>
                  </a:schemeClr>
                </a:solidFill>
              </a:rPr>
              <a:t>Follow steps 1 to 5 above </a:t>
            </a:r>
            <a:r>
              <a:rPr lang="en-CA" noProof="0" dirty="0">
                <a:solidFill>
                  <a:schemeClr val="accent5">
                    <a:lumMod val="75000"/>
                  </a:schemeClr>
                </a:solidFill>
                <a:sym typeface="Wingdings" panose="05000000000000000000" pitchFamily="2" charset="2"/>
              </a:rPr>
              <a:t> then add a final step to account for presence of OH</a:t>
            </a:r>
            <a:r>
              <a:rPr lang="en-CA" b="1" baseline="30000" noProof="0" dirty="0">
                <a:solidFill>
                  <a:schemeClr val="accent5">
                    <a:lumMod val="75000"/>
                  </a:schemeClr>
                </a:solidFill>
                <a:sym typeface="Wingdings" panose="05000000000000000000" pitchFamily="2" charset="2"/>
              </a:rPr>
              <a:t>-</a:t>
            </a:r>
            <a:r>
              <a:rPr lang="en-CA" noProof="0" dirty="0">
                <a:solidFill>
                  <a:schemeClr val="accent5">
                    <a:lumMod val="75000"/>
                  </a:schemeClr>
                </a:solidFill>
                <a:sym typeface="Wingdings" panose="05000000000000000000" pitchFamily="2" charset="2"/>
              </a:rPr>
              <a:t> ions.</a:t>
            </a:r>
          </a:p>
          <a:p>
            <a:pPr marL="0" indent="0">
              <a:buNone/>
            </a:pPr>
            <a:endParaRPr lang="en-CA" noProof="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noProof="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4800" noProof="0" dirty="0"/>
              <a:t> </a:t>
            </a:r>
            <a:r>
              <a:rPr lang="en-CA" sz="4000" noProof="0" dirty="0">
                <a:solidFill>
                  <a:srgbClr val="002060"/>
                </a:solidFill>
              </a:rPr>
              <a:t>1 HOH </a:t>
            </a:r>
            <a:r>
              <a:rPr lang="en-CA" sz="4000" noProof="0" dirty="0"/>
              <a:t>+ S</a:t>
            </a:r>
            <a:r>
              <a:rPr lang="en-CA" sz="4000" baseline="-25000" noProof="0" dirty="0"/>
              <a:t>2</a:t>
            </a:r>
            <a:r>
              <a:rPr lang="en-CA" sz="4000" noProof="0" dirty="0"/>
              <a:t>O</a:t>
            </a:r>
            <a:r>
              <a:rPr lang="en-CA" sz="4000" baseline="-25000" noProof="0" dirty="0"/>
              <a:t>3</a:t>
            </a:r>
            <a:r>
              <a:rPr lang="en-CA" sz="4000" baseline="30000" noProof="0" dirty="0"/>
              <a:t>2–</a:t>
            </a:r>
            <a:r>
              <a:rPr lang="en-CA" sz="4000" noProof="0" dirty="0"/>
              <a:t>  +  </a:t>
            </a:r>
            <a:r>
              <a:rPr lang="en-CA" sz="4000" noProof="0" dirty="0">
                <a:solidFill>
                  <a:srgbClr val="C00000"/>
                </a:solidFill>
              </a:rPr>
              <a:t>4</a:t>
            </a:r>
            <a:r>
              <a:rPr lang="en-CA" sz="4000" noProof="0" dirty="0"/>
              <a:t> </a:t>
            </a:r>
            <a:r>
              <a:rPr lang="en-CA" sz="4000" noProof="0" dirty="0" err="1"/>
              <a:t>OCl</a:t>
            </a:r>
            <a:r>
              <a:rPr lang="en-CA" sz="4000" baseline="30000" noProof="0" dirty="0"/>
              <a:t>–</a:t>
            </a:r>
            <a:r>
              <a:rPr lang="en-CA" sz="4000" noProof="0" dirty="0"/>
              <a:t> </a:t>
            </a:r>
            <a:r>
              <a:rPr lang="en-CA" sz="4000" noProof="0" dirty="0">
                <a:sym typeface="Wingdings" panose="05000000000000000000" pitchFamily="2" charset="2"/>
              </a:rPr>
              <a:t></a:t>
            </a:r>
            <a:r>
              <a:rPr lang="en-CA" sz="4000" noProof="0" dirty="0"/>
              <a:t> </a:t>
            </a:r>
            <a:r>
              <a:rPr lang="en-CA" sz="4000" noProof="0" dirty="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en-CA" sz="4000" noProof="0" dirty="0"/>
              <a:t> SO</a:t>
            </a:r>
            <a:r>
              <a:rPr lang="en-CA" sz="4000" baseline="-25000" noProof="0" dirty="0"/>
              <a:t>4</a:t>
            </a:r>
            <a:r>
              <a:rPr lang="en-CA" sz="4000" baseline="30000" noProof="0" dirty="0"/>
              <a:t>2–</a:t>
            </a:r>
            <a:r>
              <a:rPr lang="en-CA" sz="4000" noProof="0" dirty="0"/>
              <a:t> + </a:t>
            </a:r>
            <a:r>
              <a:rPr lang="en-CA" sz="4000" noProof="0" dirty="0">
                <a:solidFill>
                  <a:srgbClr val="C00000"/>
                </a:solidFill>
              </a:rPr>
              <a:t>4</a:t>
            </a:r>
            <a:r>
              <a:rPr lang="en-CA" sz="4000" noProof="0" dirty="0"/>
              <a:t> Cl</a:t>
            </a:r>
            <a:r>
              <a:rPr lang="en-CA" sz="4000" baseline="30000" noProof="0" dirty="0"/>
              <a:t>– </a:t>
            </a:r>
            <a:r>
              <a:rPr lang="en-CA" sz="4000" noProof="0" dirty="0"/>
              <a:t>+ </a:t>
            </a:r>
            <a:r>
              <a:rPr lang="en-CA" sz="4000" noProof="0" dirty="0">
                <a:solidFill>
                  <a:srgbClr val="00B050"/>
                </a:solidFill>
              </a:rPr>
              <a:t>2 H</a:t>
            </a:r>
            <a:r>
              <a:rPr lang="en-CA" sz="4000" baseline="30000" noProof="0" dirty="0">
                <a:solidFill>
                  <a:srgbClr val="00B050"/>
                </a:solidFill>
              </a:rPr>
              <a:t>+</a:t>
            </a:r>
            <a:endParaRPr lang="en-CA" sz="4000" baseline="30000" noProof="0" dirty="0">
              <a:solidFill>
                <a:srgbClr val="00B05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noProof="0" dirty="0"/>
          </a:p>
          <a:p>
            <a:pPr marL="0" indent="0">
              <a:buNone/>
            </a:pPr>
            <a:endParaRPr lang="en-CA" noProof="0" dirty="0"/>
          </a:p>
        </p:txBody>
      </p:sp>
      <p:sp>
        <p:nvSpPr>
          <p:cNvPr id="4" name="Rounded Rectangle 3"/>
          <p:cNvSpPr/>
          <p:nvPr/>
        </p:nvSpPr>
        <p:spPr>
          <a:xfrm>
            <a:off x="9191861" y="1115292"/>
            <a:ext cx="2854666" cy="1791193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>
                <a:solidFill>
                  <a:schemeClr val="tx1"/>
                </a:solidFill>
              </a:rPr>
              <a:t>Identify ON &amp; </a:t>
            </a:r>
            <a:r>
              <a:rPr lang="en-CA" noProof="0" dirty="0">
                <a:solidFill>
                  <a:srgbClr val="7030A0"/>
                </a:solidFill>
              </a:rPr>
              <a:t>LEO</a:t>
            </a:r>
            <a:r>
              <a:rPr lang="en-CA" noProof="0" dirty="0"/>
              <a:t>/</a:t>
            </a:r>
            <a:r>
              <a:rPr lang="en-CA" noProof="0" dirty="0">
                <a:solidFill>
                  <a:schemeClr val="accent6">
                    <a:lumMod val="50000"/>
                  </a:schemeClr>
                </a:solidFill>
              </a:rPr>
              <a:t>GER</a:t>
            </a:r>
          </a:p>
          <a:p>
            <a:pPr algn="ctr"/>
            <a:r>
              <a:rPr lang="en-CA" noProof="0" dirty="0">
                <a:solidFill>
                  <a:schemeClr val="accent2">
                    <a:lumMod val="50000"/>
                  </a:schemeClr>
                </a:solidFill>
              </a:rPr>
              <a:t>Equalize # atoms LEO/GER</a:t>
            </a:r>
          </a:p>
          <a:p>
            <a:pPr algn="ctr"/>
            <a:r>
              <a:rPr lang="en-CA" noProof="0" dirty="0">
                <a:solidFill>
                  <a:srgbClr val="C00000"/>
                </a:solidFill>
              </a:rPr>
              <a:t>Equalize # e- LEO/GER</a:t>
            </a:r>
          </a:p>
          <a:p>
            <a:pPr algn="ctr"/>
            <a:r>
              <a:rPr lang="en-CA" noProof="0" dirty="0">
                <a:solidFill>
                  <a:srgbClr val="002060"/>
                </a:solidFill>
              </a:rPr>
              <a:t>Balance O with HOH</a:t>
            </a:r>
          </a:p>
          <a:p>
            <a:pPr algn="ctr"/>
            <a:r>
              <a:rPr lang="en-CA" noProof="0" dirty="0">
                <a:solidFill>
                  <a:srgbClr val="00B050"/>
                </a:solidFill>
              </a:rPr>
              <a:t>Balance H with H</a:t>
            </a:r>
            <a:r>
              <a:rPr lang="en-CA" b="1" baseline="30000" noProof="0" dirty="0">
                <a:solidFill>
                  <a:srgbClr val="00B050"/>
                </a:solidFill>
              </a:rPr>
              <a:t>+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790611" y="4491667"/>
            <a:ext cx="477982" cy="4225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+II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526164" y="4512448"/>
            <a:ext cx="498763" cy="4017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+I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120566" y="4512448"/>
            <a:ext cx="526472" cy="4017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+VI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805730" y="4894712"/>
            <a:ext cx="360217" cy="64690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0" name="Arc 9"/>
          <p:cNvSpPr/>
          <p:nvPr/>
        </p:nvSpPr>
        <p:spPr>
          <a:xfrm>
            <a:off x="3068399" y="3947527"/>
            <a:ext cx="4305209" cy="1016186"/>
          </a:xfrm>
          <a:prstGeom prst="arc">
            <a:avLst>
              <a:gd name="adj1" fmla="val 10767758"/>
              <a:gd name="adj2" fmla="val 0"/>
            </a:avLst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1" name="Arc 10"/>
          <p:cNvSpPr/>
          <p:nvPr/>
        </p:nvSpPr>
        <p:spPr>
          <a:xfrm rot="10433901">
            <a:off x="5648544" y="4159687"/>
            <a:ext cx="3762705" cy="2212076"/>
          </a:xfrm>
          <a:prstGeom prst="arc">
            <a:avLst>
              <a:gd name="adj1" fmla="val 11739271"/>
              <a:gd name="adj2" fmla="val 0"/>
            </a:avLst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2" name="Rounded Rectangle 11"/>
          <p:cNvSpPr/>
          <p:nvPr/>
        </p:nvSpPr>
        <p:spPr>
          <a:xfrm>
            <a:off x="4269916" y="3357717"/>
            <a:ext cx="1848170" cy="540327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noProof="0" dirty="0">
                <a:solidFill>
                  <a:srgbClr val="7030A0"/>
                </a:solidFill>
              </a:rPr>
              <a:t>LEO 8e-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59717" y="5619751"/>
            <a:ext cx="1848170" cy="540327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3200" noProof="0" dirty="0">
                <a:solidFill>
                  <a:schemeClr val="accent6">
                    <a:lumMod val="50000"/>
                  </a:schemeClr>
                </a:solidFill>
              </a:rPr>
              <a:t>GER 2e-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699494" y="4942272"/>
            <a:ext cx="360217" cy="64690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5" name="Rounded Rectangle 14"/>
          <p:cNvSpPr/>
          <p:nvPr/>
        </p:nvSpPr>
        <p:spPr>
          <a:xfrm>
            <a:off x="6760349" y="4894712"/>
            <a:ext cx="360217" cy="64690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7" name="Rounded Rectangle 6"/>
          <p:cNvSpPr/>
          <p:nvPr/>
        </p:nvSpPr>
        <p:spPr>
          <a:xfrm>
            <a:off x="1028700" y="4914230"/>
            <a:ext cx="1761911" cy="56400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16" name="Rounded Rectangle 15"/>
          <p:cNvSpPr/>
          <p:nvPr/>
        </p:nvSpPr>
        <p:spPr>
          <a:xfrm>
            <a:off x="9780814" y="4894712"/>
            <a:ext cx="1777841" cy="56400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287817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7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533400"/>
            <a:ext cx="10813473" cy="6324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noProof="0" dirty="0"/>
              <a:t>So far we have:</a:t>
            </a:r>
          </a:p>
          <a:p>
            <a:pPr marL="0" indent="0">
              <a:buNone/>
            </a:pPr>
            <a:r>
              <a:rPr lang="en-CA" sz="4000" noProof="0" dirty="0"/>
              <a:t>1 HOH + S</a:t>
            </a:r>
            <a:r>
              <a:rPr lang="en-CA" sz="4000" baseline="-25000" noProof="0" dirty="0"/>
              <a:t>2</a:t>
            </a:r>
            <a:r>
              <a:rPr lang="en-CA" sz="4000" noProof="0" dirty="0"/>
              <a:t>O</a:t>
            </a:r>
            <a:r>
              <a:rPr lang="en-CA" sz="4000" baseline="-25000" noProof="0" dirty="0"/>
              <a:t>3</a:t>
            </a:r>
            <a:r>
              <a:rPr lang="en-CA" sz="4000" baseline="30000" noProof="0" dirty="0"/>
              <a:t>2–</a:t>
            </a:r>
            <a:r>
              <a:rPr lang="en-CA" sz="4000" noProof="0" dirty="0"/>
              <a:t>  +  </a:t>
            </a:r>
            <a:r>
              <a:rPr lang="en-CA" sz="4000" noProof="0" dirty="0">
                <a:solidFill>
                  <a:schemeClr val="accent6">
                    <a:lumMod val="50000"/>
                  </a:schemeClr>
                </a:solidFill>
              </a:rPr>
              <a:t>4</a:t>
            </a:r>
            <a:r>
              <a:rPr lang="en-CA" sz="4000" noProof="0" dirty="0"/>
              <a:t> </a:t>
            </a:r>
            <a:r>
              <a:rPr lang="en-CA" sz="4000" noProof="0" dirty="0" err="1"/>
              <a:t>OCl</a:t>
            </a:r>
            <a:r>
              <a:rPr lang="en-CA" sz="4000" baseline="30000" noProof="0" dirty="0"/>
              <a:t>–</a:t>
            </a:r>
            <a:r>
              <a:rPr lang="en-CA" sz="4000" noProof="0" dirty="0"/>
              <a:t> </a:t>
            </a:r>
            <a:r>
              <a:rPr lang="en-CA" sz="4000" noProof="0" dirty="0">
                <a:sym typeface="Wingdings" panose="05000000000000000000" pitchFamily="2" charset="2"/>
              </a:rPr>
              <a:t></a:t>
            </a:r>
            <a:r>
              <a:rPr lang="en-CA" sz="4000" noProof="0" dirty="0"/>
              <a:t> </a:t>
            </a:r>
            <a:r>
              <a:rPr lang="en-CA" sz="4000" noProof="0" dirty="0">
                <a:solidFill>
                  <a:srgbClr val="0070C0"/>
                </a:solidFill>
              </a:rPr>
              <a:t>2</a:t>
            </a:r>
            <a:r>
              <a:rPr lang="en-CA" sz="4000" noProof="0" dirty="0"/>
              <a:t> SO</a:t>
            </a:r>
            <a:r>
              <a:rPr lang="en-CA" sz="4000" baseline="-25000" noProof="0" dirty="0"/>
              <a:t>4</a:t>
            </a:r>
            <a:r>
              <a:rPr lang="en-CA" sz="4000" baseline="30000" noProof="0" dirty="0"/>
              <a:t>2–</a:t>
            </a:r>
            <a:r>
              <a:rPr lang="en-CA" sz="4000" noProof="0" dirty="0"/>
              <a:t> + </a:t>
            </a:r>
            <a:r>
              <a:rPr lang="en-CA" sz="4000" noProof="0" dirty="0">
                <a:solidFill>
                  <a:schemeClr val="accent6">
                    <a:lumMod val="50000"/>
                  </a:schemeClr>
                </a:solidFill>
              </a:rPr>
              <a:t>4</a:t>
            </a:r>
            <a:r>
              <a:rPr lang="en-CA" sz="4000" noProof="0" dirty="0"/>
              <a:t> Cl</a:t>
            </a:r>
            <a:r>
              <a:rPr lang="en-CA" sz="4000" baseline="30000" noProof="0" dirty="0"/>
              <a:t>– </a:t>
            </a:r>
            <a:r>
              <a:rPr lang="en-CA" sz="4000" noProof="0" dirty="0"/>
              <a:t>+ 2 H</a:t>
            </a:r>
            <a:r>
              <a:rPr lang="en-CA" sz="4000" baseline="30000" noProof="0" dirty="0"/>
              <a:t>+</a:t>
            </a:r>
            <a:endParaRPr lang="en-CA" sz="4000" noProof="0" dirty="0"/>
          </a:p>
          <a:p>
            <a:pPr marL="0" indent="0">
              <a:buNone/>
            </a:pPr>
            <a:r>
              <a:rPr lang="en-CA" sz="3200" noProof="0" dirty="0">
                <a:solidFill>
                  <a:schemeClr val="accent4">
                    <a:lumMod val="50000"/>
                  </a:schemeClr>
                </a:solidFill>
                <a:sym typeface="Wingdings" panose="05000000000000000000" pitchFamily="2" charset="2"/>
              </a:rPr>
              <a:t>Check:</a:t>
            </a:r>
          </a:p>
          <a:p>
            <a:pPr marL="514350" indent="-514350">
              <a:buAutoNum type="alphaLcParenR"/>
            </a:pPr>
            <a:r>
              <a:rPr lang="en-CA" sz="3200" noProof="0" dirty="0">
                <a:solidFill>
                  <a:schemeClr val="accent4">
                    <a:lumMod val="50000"/>
                  </a:schemeClr>
                </a:solidFill>
                <a:sym typeface="Wingdings" panose="05000000000000000000" pitchFamily="2" charset="2"/>
              </a:rPr>
              <a:t>LEO = GER (8  e- each in this case)</a:t>
            </a:r>
          </a:p>
          <a:p>
            <a:pPr marL="514350" indent="-514350">
              <a:buAutoNum type="alphaLcParenR"/>
            </a:pPr>
            <a:r>
              <a:rPr lang="en-CA" sz="3200" noProof="0" dirty="0">
                <a:solidFill>
                  <a:schemeClr val="accent4">
                    <a:lumMod val="50000"/>
                  </a:schemeClr>
                </a:solidFill>
                <a:sym typeface="Wingdings" panose="05000000000000000000" pitchFamily="2" charset="2"/>
              </a:rPr>
              <a:t>mass balances (same quantity of each type of atom on both sides)</a:t>
            </a:r>
          </a:p>
          <a:p>
            <a:pPr marL="514350" indent="-514350">
              <a:buAutoNum type="alphaLcParenR"/>
            </a:pPr>
            <a:r>
              <a:rPr lang="en-CA" sz="3200" noProof="0" dirty="0">
                <a:solidFill>
                  <a:schemeClr val="accent4">
                    <a:lumMod val="50000"/>
                  </a:schemeClr>
                </a:solidFill>
                <a:sym typeface="Wingdings" panose="05000000000000000000" pitchFamily="2" charset="2"/>
              </a:rPr>
              <a:t>total charge on LHS  =  total charge on RHS (6- on ea. side)</a:t>
            </a:r>
          </a:p>
          <a:p>
            <a:pPr marL="0" indent="0">
              <a:buNone/>
            </a:pPr>
            <a:r>
              <a:rPr lang="en-CA" sz="3200" noProof="0" dirty="0">
                <a:solidFill>
                  <a:srgbClr val="FF0000"/>
                </a:solidFill>
                <a:sym typeface="Wingdings" panose="05000000000000000000" pitchFamily="2" charset="2"/>
              </a:rPr>
              <a:t>BUT!!! The reaction occurs in BASIC SOLUTION  </a:t>
            </a:r>
          </a:p>
          <a:p>
            <a:pPr marL="0" indent="0">
              <a:buNone/>
            </a:pPr>
            <a:r>
              <a:rPr lang="en-CA" sz="3200" noProof="0" dirty="0">
                <a:solidFill>
                  <a:srgbClr val="FF0000"/>
                </a:solidFill>
                <a:sym typeface="Wingdings" panose="05000000000000000000" pitchFamily="2" charset="2"/>
              </a:rPr>
              <a:t>						H</a:t>
            </a:r>
            <a:r>
              <a:rPr lang="en-CA" sz="3200" baseline="30000" noProof="0" dirty="0">
                <a:solidFill>
                  <a:srgbClr val="FF0000"/>
                </a:solidFill>
                <a:sym typeface="Wingdings" panose="05000000000000000000" pitchFamily="2" charset="2"/>
              </a:rPr>
              <a:t>+</a:t>
            </a:r>
            <a:r>
              <a:rPr lang="en-CA" sz="3200" noProof="0" dirty="0">
                <a:solidFill>
                  <a:srgbClr val="FF0000"/>
                </a:solidFill>
                <a:sym typeface="Wingdings" panose="05000000000000000000" pitchFamily="2" charset="2"/>
              </a:rPr>
              <a:t> ions CANNOT predominate</a:t>
            </a:r>
          </a:p>
          <a:p>
            <a:pPr marL="0" indent="0">
              <a:buNone/>
            </a:pPr>
            <a:r>
              <a:rPr lang="en-CA" sz="3200" noProof="0" dirty="0">
                <a:solidFill>
                  <a:srgbClr val="002060"/>
                </a:solidFill>
                <a:sym typeface="Wingdings" panose="05000000000000000000" pitchFamily="2" charset="2"/>
              </a:rPr>
              <a:t>How to neutralize 2H</a:t>
            </a:r>
            <a:r>
              <a:rPr lang="en-CA" sz="3200" baseline="30000" noProof="0" dirty="0">
                <a:solidFill>
                  <a:srgbClr val="002060"/>
                </a:solidFill>
                <a:sym typeface="Wingdings" panose="05000000000000000000" pitchFamily="2" charset="2"/>
              </a:rPr>
              <a:t>+</a:t>
            </a:r>
            <a:r>
              <a:rPr lang="en-CA" sz="3200" noProof="0" dirty="0">
                <a:solidFill>
                  <a:srgbClr val="002060"/>
                </a:solidFill>
                <a:sym typeface="Wingdings" panose="05000000000000000000" pitchFamily="2" charset="2"/>
              </a:rPr>
              <a:t> on RHS?</a:t>
            </a:r>
          </a:p>
          <a:p>
            <a:pPr marL="0" indent="0">
              <a:buNone/>
            </a:pPr>
            <a:r>
              <a:rPr lang="en-CA" sz="3200" noProof="0" dirty="0">
                <a:solidFill>
                  <a:srgbClr val="002060"/>
                </a:solidFill>
                <a:sym typeface="Wingdings" panose="05000000000000000000" pitchFamily="2" charset="2"/>
              </a:rPr>
              <a:t> add 2 OH</a:t>
            </a:r>
            <a:r>
              <a:rPr lang="en-CA" sz="3200" b="1" baseline="30000" noProof="0" dirty="0">
                <a:solidFill>
                  <a:srgbClr val="002060"/>
                </a:solidFill>
                <a:sym typeface="Wingdings" panose="05000000000000000000" pitchFamily="2" charset="2"/>
              </a:rPr>
              <a:t>-</a:t>
            </a:r>
            <a:r>
              <a:rPr lang="en-CA" sz="3200" noProof="0" dirty="0">
                <a:solidFill>
                  <a:srgbClr val="002060"/>
                </a:solidFill>
                <a:sym typeface="Wingdings" panose="05000000000000000000" pitchFamily="2" charset="2"/>
              </a:rPr>
              <a:t> ions to </a:t>
            </a:r>
            <a:r>
              <a:rPr lang="en-CA" sz="3200" i="1" noProof="0" dirty="0">
                <a:solidFill>
                  <a:srgbClr val="002060"/>
                </a:solidFill>
                <a:sym typeface="Wingdings" panose="05000000000000000000" pitchFamily="2" charset="2"/>
              </a:rPr>
              <a:t>both</a:t>
            </a:r>
            <a:r>
              <a:rPr lang="en-CA" sz="3200" noProof="0" dirty="0">
                <a:solidFill>
                  <a:srgbClr val="002060"/>
                </a:solidFill>
                <a:sym typeface="Wingdings" panose="05000000000000000000" pitchFamily="2" charset="2"/>
              </a:rPr>
              <a:t> </a:t>
            </a:r>
            <a:r>
              <a:rPr lang="en-CA" sz="3200" i="1" noProof="0" dirty="0">
                <a:solidFill>
                  <a:srgbClr val="002060"/>
                </a:solidFill>
                <a:sym typeface="Wingdings" panose="05000000000000000000" pitchFamily="2" charset="2"/>
              </a:rPr>
              <a:t>sides</a:t>
            </a:r>
            <a:r>
              <a:rPr lang="en-CA" sz="3200" noProof="0" dirty="0">
                <a:solidFill>
                  <a:srgbClr val="002060"/>
                </a:solidFill>
                <a:sym typeface="Wingdings" panose="05000000000000000000" pitchFamily="2" charset="2"/>
              </a:rPr>
              <a:t> (maintains balance, too.)</a:t>
            </a:r>
          </a:p>
          <a:p>
            <a:pPr marL="0" indent="0">
              <a:buNone/>
            </a:pPr>
            <a:endParaRPr lang="en-CA" sz="3200" noProof="0" dirty="0">
              <a:solidFill>
                <a:schemeClr val="accent4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sz="4000" noProof="0" dirty="0"/>
          </a:p>
          <a:p>
            <a:pPr marL="0" indent="0">
              <a:buNone/>
            </a:pPr>
            <a:endParaRPr lang="en-CA" sz="4000" noProof="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sz="4000" noProof="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noProof="0" dirty="0"/>
          </a:p>
        </p:txBody>
      </p:sp>
      <p:sp>
        <p:nvSpPr>
          <p:cNvPr id="4" name="Rounded Rectangle 3"/>
          <p:cNvSpPr/>
          <p:nvPr/>
        </p:nvSpPr>
        <p:spPr>
          <a:xfrm>
            <a:off x="5825836" y="775855"/>
            <a:ext cx="1115291" cy="3117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noProof="0" dirty="0"/>
              <a:t>basic</a:t>
            </a:r>
          </a:p>
        </p:txBody>
      </p:sp>
      <p:sp>
        <p:nvSpPr>
          <p:cNvPr id="5" name="5-Point Star 4"/>
          <p:cNvSpPr/>
          <p:nvPr/>
        </p:nvSpPr>
        <p:spPr>
          <a:xfrm>
            <a:off x="7201395" y="2308761"/>
            <a:ext cx="547255" cy="34636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6" name="5-Point Star 5"/>
          <p:cNvSpPr/>
          <p:nvPr/>
        </p:nvSpPr>
        <p:spPr>
          <a:xfrm>
            <a:off x="3519301" y="3349336"/>
            <a:ext cx="547255" cy="34636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7" name="5-Point Star 6"/>
          <p:cNvSpPr/>
          <p:nvPr/>
        </p:nvSpPr>
        <p:spPr>
          <a:xfrm>
            <a:off x="11152909" y="3917125"/>
            <a:ext cx="547255" cy="34636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  <p:sp>
        <p:nvSpPr>
          <p:cNvPr id="2" name="Rounded Rectangle 1"/>
          <p:cNvSpPr/>
          <p:nvPr/>
        </p:nvSpPr>
        <p:spPr>
          <a:xfrm>
            <a:off x="8556172" y="3860841"/>
            <a:ext cx="2481943" cy="45893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noProof="0" dirty="0"/>
          </a:p>
        </p:txBody>
      </p:sp>
    </p:spTree>
    <p:extLst>
      <p:ext uri="{BB962C8B-B14F-4D97-AF65-F5344CB8AC3E}">
        <p14:creationId xmlns:p14="http://schemas.microsoft.com/office/powerpoint/2010/main" val="254791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16740</TotalTime>
  <Words>3085</Words>
  <Application>Microsoft Office PowerPoint</Application>
  <PresentationFormat>Widescreen</PresentationFormat>
  <Paragraphs>362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Wingdings</vt:lpstr>
      <vt:lpstr>Office Theme</vt:lpstr>
      <vt:lpstr>How to Balance  Redox Equations</vt:lpstr>
      <vt:lpstr>Overview of this Lesson:</vt:lpstr>
      <vt:lpstr>Method 1: Using the Change in Oxidation Numbers</vt:lpstr>
      <vt:lpstr> For reactions that take place in BASIC solution,  add the following step: </vt:lpstr>
      <vt:lpstr>PowerPoint Presentation</vt:lpstr>
      <vt:lpstr>PowerPoint Presentation</vt:lpstr>
      <vt:lpstr>PowerPoint Presentation</vt:lpstr>
      <vt:lpstr>What about balancing redox equations that take place in BASIC solution?</vt:lpstr>
      <vt:lpstr>PowerPoint Presentation</vt:lpstr>
      <vt:lpstr>PowerPoint Presentation</vt:lpstr>
      <vt:lpstr>Disproportionation Reactions A reaction in which one element is both Oxidized and Reduced </vt:lpstr>
      <vt:lpstr>PowerPoint Presentation</vt:lpstr>
      <vt:lpstr>Balancing Redox Equations that Include Spectator Ions</vt:lpstr>
      <vt:lpstr>PowerPoint Presentation</vt:lpstr>
      <vt:lpstr>Final step: re-insert Spectator Ions:</vt:lpstr>
      <vt:lpstr>A Redox-Balancing Challenge</vt:lpstr>
      <vt:lpstr>PowerPoint Presentation</vt:lpstr>
      <vt:lpstr>Now balance O and H   BASIC sol’n don’t forget</vt:lpstr>
      <vt:lpstr>PowerPoint Presentation</vt:lpstr>
      <vt:lpstr>Method II  Using Half Reactions</vt:lpstr>
      <vt:lpstr>PowerPoint Presentation</vt:lpstr>
      <vt:lpstr> eg. Fe2+(aq)  +  MnO4-(aq)    Fe3+(aq)  +  Mn2+(aq)</vt:lpstr>
      <vt:lpstr>PowerPoint Presentation</vt:lpstr>
      <vt:lpstr>now write one  half-reaction:</vt:lpstr>
      <vt:lpstr>now write GER half-reaction</vt:lpstr>
      <vt:lpstr>Now write LEO and GER half reactions together  equalize quantity of electrons</vt:lpstr>
      <vt:lpstr>eg. S2O32–  +  OCl–    SO42–  +  Cl– (basic soln)</vt:lpstr>
      <vt:lpstr>Now balance the OCl-   Cl- half reaction</vt:lpstr>
      <vt:lpstr>Now write LEO and GER half reactions together  equalize quantity of electrons</vt:lpstr>
      <vt:lpstr>PowerPoint Presentation</vt:lpstr>
    </vt:vector>
  </TitlesOfParts>
  <Company>Crescent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Balance  Redox Equations</dc:title>
  <dc:creator>Michael Jansen</dc:creator>
  <cp:lastModifiedBy>Michael Jansen</cp:lastModifiedBy>
  <cp:revision>159</cp:revision>
  <dcterms:created xsi:type="dcterms:W3CDTF">2020-11-11T02:10:17Z</dcterms:created>
  <dcterms:modified xsi:type="dcterms:W3CDTF">2025-09-08T14:45:54Z</dcterms:modified>
</cp:coreProperties>
</file>